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4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12192000" cy="6858000"/>
  <p:notesSz cx="7102475" cy="9388475"/>
  <p:embeddedFontLst>
    <p:embeddedFont>
      <p:font typeface="Play" panose="020B0604020202020204" charset="0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gNJU1/lmjESbKrB5+IqIF/alha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07AC94-71C0-412B-9A71-D580E9A73E46}" v="3" dt="2025-08-21T23:58:33.323"/>
  </p1510:revLst>
</p1510:revInfo>
</file>

<file path=ppt/tableStyles.xml><?xml version="1.0" encoding="utf-8"?>
<a:tblStyleLst xmlns:a="http://schemas.openxmlformats.org/drawingml/2006/main" def="{6B9C2179-109C-4609-B767-F7503BBC45FE}">
  <a:tblStyle styleId="{6B9C2179-109C-4609-B767-F7503BBC45F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52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6/11/relationships/changesInfo" Target="changesInfos/changesInfo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customschemas.google.com/relationships/presentationmetadata" Target="metadata"/><Relationship Id="rId20" Type="http://schemas.openxmlformats.org/officeDocument/2006/relationships/slide" Target="slides/slide1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ison Thompson" userId="8b0c67cd609175e4" providerId="LiveId" clId="{6107AC94-71C0-412B-9A71-D580E9A73E46}"/>
    <pc:docChg chg="custSel modSld modNotesMaster">
      <pc:chgData name="Allison Thompson" userId="8b0c67cd609175e4" providerId="LiveId" clId="{6107AC94-71C0-412B-9A71-D580E9A73E46}" dt="2025-08-21T23:58:54.070" v="117" actId="20577"/>
      <pc:docMkLst>
        <pc:docMk/>
      </pc:docMkLst>
      <pc:sldChg chg="modNotes">
        <pc:chgData name="Allison Thompson" userId="8b0c67cd609175e4" providerId="LiveId" clId="{6107AC94-71C0-412B-9A71-D580E9A73E46}" dt="2025-08-21T22:25:21.523" v="0"/>
        <pc:sldMkLst>
          <pc:docMk/>
          <pc:sldMk cId="0" sldId="256"/>
        </pc:sldMkLst>
      </pc:sldChg>
      <pc:sldChg chg="modSp mod modNotes">
        <pc:chgData name="Allison Thompson" userId="8b0c67cd609175e4" providerId="LiveId" clId="{6107AC94-71C0-412B-9A71-D580E9A73E46}" dt="2025-08-21T23:52:39.413" v="22" actId="14100"/>
        <pc:sldMkLst>
          <pc:docMk/>
          <pc:sldMk cId="0" sldId="257"/>
        </pc:sldMkLst>
        <pc:spChg chg="mod">
          <ac:chgData name="Allison Thompson" userId="8b0c67cd609175e4" providerId="LiveId" clId="{6107AC94-71C0-412B-9A71-D580E9A73E46}" dt="2025-08-21T23:52:39.413" v="22" actId="14100"/>
          <ac:spMkLst>
            <pc:docMk/>
            <pc:sldMk cId="0" sldId="257"/>
            <ac:spMk id="170" creationId="{00000000-0000-0000-0000-000000000000}"/>
          </ac:spMkLst>
        </pc:spChg>
      </pc:sldChg>
      <pc:sldChg chg="modNotes">
        <pc:chgData name="Allison Thompson" userId="8b0c67cd609175e4" providerId="LiveId" clId="{6107AC94-71C0-412B-9A71-D580E9A73E46}" dt="2025-08-21T22:25:21.523" v="0"/>
        <pc:sldMkLst>
          <pc:docMk/>
          <pc:sldMk cId="0" sldId="258"/>
        </pc:sldMkLst>
      </pc:sldChg>
      <pc:sldChg chg="modNotes">
        <pc:chgData name="Allison Thompson" userId="8b0c67cd609175e4" providerId="LiveId" clId="{6107AC94-71C0-412B-9A71-D580E9A73E46}" dt="2025-08-21T22:25:21.523" v="0"/>
        <pc:sldMkLst>
          <pc:docMk/>
          <pc:sldMk cId="0" sldId="259"/>
        </pc:sldMkLst>
      </pc:sldChg>
      <pc:sldChg chg="modNotes">
        <pc:chgData name="Allison Thompson" userId="8b0c67cd609175e4" providerId="LiveId" clId="{6107AC94-71C0-412B-9A71-D580E9A73E46}" dt="2025-08-21T22:25:21.523" v="0"/>
        <pc:sldMkLst>
          <pc:docMk/>
          <pc:sldMk cId="0" sldId="260"/>
        </pc:sldMkLst>
      </pc:sldChg>
      <pc:sldChg chg="modNotes">
        <pc:chgData name="Allison Thompson" userId="8b0c67cd609175e4" providerId="LiveId" clId="{6107AC94-71C0-412B-9A71-D580E9A73E46}" dt="2025-08-21T22:25:21.523" v="0"/>
        <pc:sldMkLst>
          <pc:docMk/>
          <pc:sldMk cId="0" sldId="261"/>
        </pc:sldMkLst>
      </pc:sldChg>
      <pc:sldChg chg="modNotes">
        <pc:chgData name="Allison Thompson" userId="8b0c67cd609175e4" providerId="LiveId" clId="{6107AC94-71C0-412B-9A71-D580E9A73E46}" dt="2025-08-21T22:25:21.523" v="0"/>
        <pc:sldMkLst>
          <pc:docMk/>
          <pc:sldMk cId="0" sldId="262"/>
        </pc:sldMkLst>
      </pc:sldChg>
      <pc:sldChg chg="modNotes">
        <pc:chgData name="Allison Thompson" userId="8b0c67cd609175e4" providerId="LiveId" clId="{6107AC94-71C0-412B-9A71-D580E9A73E46}" dt="2025-08-21T22:25:21.523" v="0"/>
        <pc:sldMkLst>
          <pc:docMk/>
          <pc:sldMk cId="0" sldId="263"/>
        </pc:sldMkLst>
      </pc:sldChg>
      <pc:sldChg chg="modNotes">
        <pc:chgData name="Allison Thompson" userId="8b0c67cd609175e4" providerId="LiveId" clId="{6107AC94-71C0-412B-9A71-D580E9A73E46}" dt="2025-08-21T22:25:21.523" v="0"/>
        <pc:sldMkLst>
          <pc:docMk/>
          <pc:sldMk cId="0" sldId="264"/>
        </pc:sldMkLst>
      </pc:sldChg>
      <pc:sldChg chg="addSp modSp mod modNotes">
        <pc:chgData name="Allison Thompson" userId="8b0c67cd609175e4" providerId="LiveId" clId="{6107AC94-71C0-412B-9A71-D580E9A73E46}" dt="2025-08-21T23:57:29.023" v="100" actId="207"/>
        <pc:sldMkLst>
          <pc:docMk/>
          <pc:sldMk cId="0" sldId="265"/>
        </pc:sldMkLst>
        <pc:spChg chg="add mod">
          <ac:chgData name="Allison Thompson" userId="8b0c67cd609175e4" providerId="LiveId" clId="{6107AC94-71C0-412B-9A71-D580E9A73E46}" dt="2025-08-21T23:57:29.023" v="100" actId="207"/>
          <ac:spMkLst>
            <pc:docMk/>
            <pc:sldMk cId="0" sldId="265"/>
            <ac:spMk id="2" creationId="{93D9BA06-D53A-9EB6-65E8-3584A124B9E7}"/>
          </ac:spMkLst>
        </pc:spChg>
      </pc:sldChg>
      <pc:sldChg chg="modSp mod modNotes">
        <pc:chgData name="Allison Thompson" userId="8b0c67cd609175e4" providerId="LiveId" clId="{6107AC94-71C0-412B-9A71-D580E9A73E46}" dt="2025-08-21T23:57:46.815" v="102" actId="6549"/>
        <pc:sldMkLst>
          <pc:docMk/>
          <pc:sldMk cId="0" sldId="266"/>
        </pc:sldMkLst>
        <pc:spChg chg="mod">
          <ac:chgData name="Allison Thompson" userId="8b0c67cd609175e4" providerId="LiveId" clId="{6107AC94-71C0-412B-9A71-D580E9A73E46}" dt="2025-08-21T23:57:46.815" v="102" actId="6549"/>
          <ac:spMkLst>
            <pc:docMk/>
            <pc:sldMk cId="0" sldId="266"/>
            <ac:spMk id="249" creationId="{00000000-0000-0000-0000-000000000000}"/>
          </ac:spMkLst>
        </pc:spChg>
      </pc:sldChg>
      <pc:sldChg chg="modNotes">
        <pc:chgData name="Allison Thompson" userId="8b0c67cd609175e4" providerId="LiveId" clId="{6107AC94-71C0-412B-9A71-D580E9A73E46}" dt="2025-08-21T22:25:21.523" v="0"/>
        <pc:sldMkLst>
          <pc:docMk/>
          <pc:sldMk cId="0" sldId="267"/>
        </pc:sldMkLst>
      </pc:sldChg>
      <pc:sldChg chg="modNotes">
        <pc:chgData name="Allison Thompson" userId="8b0c67cd609175e4" providerId="LiveId" clId="{6107AC94-71C0-412B-9A71-D580E9A73E46}" dt="2025-08-21T22:25:21.523" v="0"/>
        <pc:sldMkLst>
          <pc:docMk/>
          <pc:sldMk cId="0" sldId="268"/>
        </pc:sldMkLst>
      </pc:sldChg>
      <pc:sldChg chg="modNotes">
        <pc:chgData name="Allison Thompson" userId="8b0c67cd609175e4" providerId="LiveId" clId="{6107AC94-71C0-412B-9A71-D580E9A73E46}" dt="2025-08-21T22:25:21.523" v="0"/>
        <pc:sldMkLst>
          <pc:docMk/>
          <pc:sldMk cId="0" sldId="269"/>
        </pc:sldMkLst>
      </pc:sldChg>
      <pc:sldChg chg="modNotes">
        <pc:chgData name="Allison Thompson" userId="8b0c67cd609175e4" providerId="LiveId" clId="{6107AC94-71C0-412B-9A71-D580E9A73E46}" dt="2025-08-21T22:25:21.523" v="0"/>
        <pc:sldMkLst>
          <pc:docMk/>
          <pc:sldMk cId="0" sldId="270"/>
        </pc:sldMkLst>
      </pc:sldChg>
      <pc:sldChg chg="modNotes">
        <pc:chgData name="Allison Thompson" userId="8b0c67cd609175e4" providerId="LiveId" clId="{6107AC94-71C0-412B-9A71-D580E9A73E46}" dt="2025-08-21T22:25:21.523" v="0"/>
        <pc:sldMkLst>
          <pc:docMk/>
          <pc:sldMk cId="0" sldId="271"/>
        </pc:sldMkLst>
      </pc:sldChg>
      <pc:sldChg chg="modNotes">
        <pc:chgData name="Allison Thompson" userId="8b0c67cd609175e4" providerId="LiveId" clId="{6107AC94-71C0-412B-9A71-D580E9A73E46}" dt="2025-08-21T22:25:21.523" v="0"/>
        <pc:sldMkLst>
          <pc:docMk/>
          <pc:sldMk cId="0" sldId="272"/>
        </pc:sldMkLst>
      </pc:sldChg>
      <pc:sldChg chg="modNotes">
        <pc:chgData name="Allison Thompson" userId="8b0c67cd609175e4" providerId="LiveId" clId="{6107AC94-71C0-412B-9A71-D580E9A73E46}" dt="2025-08-21T22:25:21.523" v="0"/>
        <pc:sldMkLst>
          <pc:docMk/>
          <pc:sldMk cId="0" sldId="273"/>
        </pc:sldMkLst>
      </pc:sldChg>
      <pc:sldChg chg="modSp mod modNotes">
        <pc:chgData name="Allison Thompson" userId="8b0c67cd609175e4" providerId="LiveId" clId="{6107AC94-71C0-412B-9A71-D580E9A73E46}" dt="2025-08-21T23:58:54.070" v="117" actId="20577"/>
        <pc:sldMkLst>
          <pc:docMk/>
          <pc:sldMk cId="0" sldId="274"/>
        </pc:sldMkLst>
        <pc:spChg chg="mod">
          <ac:chgData name="Allison Thompson" userId="8b0c67cd609175e4" providerId="LiveId" clId="{6107AC94-71C0-412B-9A71-D580E9A73E46}" dt="2025-08-21T23:58:54.070" v="117" actId="20577"/>
          <ac:spMkLst>
            <pc:docMk/>
            <pc:sldMk cId="0" sldId="274"/>
            <ac:spMk id="328" creationId="{00000000-0000-0000-0000-000000000000}"/>
          </ac:spMkLst>
        </pc:spChg>
      </pc:sldChg>
      <pc:sldChg chg="modNotes">
        <pc:chgData name="Allison Thompson" userId="8b0c67cd609175e4" providerId="LiveId" clId="{6107AC94-71C0-412B-9A71-D580E9A73E46}" dt="2025-08-21T22:25:21.523" v="0"/>
        <pc:sldMkLst>
          <pc:docMk/>
          <pc:sldMk cId="0" sldId="275"/>
        </pc:sldMkLst>
      </pc:sldChg>
      <pc:sldChg chg="modNotes">
        <pc:chgData name="Allison Thompson" userId="8b0c67cd609175e4" providerId="LiveId" clId="{6107AC94-71C0-412B-9A71-D580E9A73E46}" dt="2025-08-21T22:25:21.523" v="0"/>
        <pc:sldMkLst>
          <pc:docMk/>
          <pc:sldMk cId="0" sldId="276"/>
        </pc:sldMkLst>
      </pc:sldChg>
      <pc:sldChg chg="modNotes">
        <pc:chgData name="Allison Thompson" userId="8b0c67cd609175e4" providerId="LiveId" clId="{6107AC94-71C0-412B-9A71-D580E9A73E46}" dt="2025-08-21T22:25:21.523" v="0"/>
        <pc:sldMkLst>
          <pc:docMk/>
          <pc:sldMk cId="0" sldId="277"/>
        </pc:sldMkLst>
      </pc:sldChg>
      <pc:sldChg chg="modNotes">
        <pc:chgData name="Allison Thompson" userId="8b0c67cd609175e4" providerId="LiveId" clId="{6107AC94-71C0-412B-9A71-D580E9A73E46}" dt="2025-08-21T22:25:21.523" v="0"/>
        <pc:sldMkLst>
          <pc:docMk/>
          <pc:sldMk cId="0" sldId="278"/>
        </pc:sldMkLst>
      </pc:sldChg>
      <pc:sldChg chg="modNotes">
        <pc:chgData name="Allison Thompson" userId="8b0c67cd609175e4" providerId="LiveId" clId="{6107AC94-71C0-412B-9A71-D580E9A73E46}" dt="2025-08-21T22:25:21.523" v="0"/>
        <pc:sldMkLst>
          <pc:docMk/>
          <pc:sldMk cId="0" sldId="279"/>
        </pc:sldMkLst>
      </pc:sldChg>
      <pc:sldChg chg="modNotes">
        <pc:chgData name="Allison Thompson" userId="8b0c67cd609175e4" providerId="LiveId" clId="{6107AC94-71C0-412B-9A71-D580E9A73E46}" dt="2025-08-21T22:25:21.523" v="0"/>
        <pc:sldMkLst>
          <pc:docMk/>
          <pc:sldMk cId="0" sldId="280"/>
        </pc:sldMkLst>
      </pc:sldChg>
      <pc:sldChg chg="modNotes">
        <pc:chgData name="Allison Thompson" userId="8b0c67cd609175e4" providerId="LiveId" clId="{6107AC94-71C0-412B-9A71-D580E9A73E46}" dt="2025-08-21T22:25:21.523" v="0"/>
        <pc:sldMkLst>
          <pc:docMk/>
          <pc:sldMk cId="0" sldId="281"/>
        </pc:sldMkLst>
      </pc:sldChg>
      <pc:sldChg chg="modNotes">
        <pc:chgData name="Allison Thompson" userId="8b0c67cd609175e4" providerId="LiveId" clId="{6107AC94-71C0-412B-9A71-D580E9A73E46}" dt="2025-08-21T22:25:21.523" v="0"/>
        <pc:sldMkLst>
          <pc:docMk/>
          <pc:sldMk cId="0" sldId="282"/>
        </pc:sldMkLst>
      </pc:sldChg>
      <pc:sldChg chg="modNotes">
        <pc:chgData name="Allison Thompson" userId="8b0c67cd609175e4" providerId="LiveId" clId="{6107AC94-71C0-412B-9A71-D580E9A73E46}" dt="2025-08-21T22:25:21.523" v="0"/>
        <pc:sldMkLst>
          <pc:docMk/>
          <pc:sldMk cId="0" sldId="283"/>
        </pc:sldMkLst>
      </pc:sldChg>
      <pc:sldChg chg="modNotes">
        <pc:chgData name="Allison Thompson" userId="8b0c67cd609175e4" providerId="LiveId" clId="{6107AC94-71C0-412B-9A71-D580E9A73E46}" dt="2025-08-21T22:25:21.523" v="0"/>
        <pc:sldMkLst>
          <pc:docMk/>
          <pc:sldMk cId="0" sldId="284"/>
        </pc:sldMkLst>
      </pc:sldChg>
      <pc:sldChg chg="modNotes">
        <pc:chgData name="Allison Thompson" userId="8b0c67cd609175e4" providerId="LiveId" clId="{6107AC94-71C0-412B-9A71-D580E9A73E46}" dt="2025-08-21T22:25:21.523" v="0"/>
        <pc:sldMkLst>
          <pc:docMk/>
          <pc:sldMk cId="0" sldId="285"/>
        </pc:sldMkLst>
      </pc:sldChg>
      <pc:sldChg chg="modNotes">
        <pc:chgData name="Allison Thompson" userId="8b0c67cd609175e4" providerId="LiveId" clId="{6107AC94-71C0-412B-9A71-D580E9A73E46}" dt="2025-08-21T22:25:21.523" v="0"/>
        <pc:sldMkLst>
          <pc:docMk/>
          <pc:sldMk cId="0" sldId="286"/>
        </pc:sldMkLst>
      </pc:sldChg>
      <pc:sldChg chg="modNotes">
        <pc:chgData name="Allison Thompson" userId="8b0c67cd609175e4" providerId="LiveId" clId="{6107AC94-71C0-412B-9A71-D580E9A73E46}" dt="2025-08-21T22:25:21.523" v="0"/>
        <pc:sldMkLst>
          <pc:docMk/>
          <pc:sldMk cId="0" sldId="287"/>
        </pc:sldMkLst>
      </pc:sldChg>
      <pc:sldChg chg="modNotes">
        <pc:chgData name="Allison Thompson" userId="8b0c67cd609175e4" providerId="LiveId" clId="{6107AC94-71C0-412B-9A71-D580E9A73E46}" dt="2025-08-21T22:25:21.523" v="0"/>
        <pc:sldMkLst>
          <pc:docMk/>
          <pc:sldMk cId="0" sldId="288"/>
        </pc:sldMkLst>
      </pc:sldChg>
      <pc:sldChg chg="modNotes">
        <pc:chgData name="Allison Thompson" userId="8b0c67cd609175e4" providerId="LiveId" clId="{6107AC94-71C0-412B-9A71-D580E9A73E46}" dt="2025-08-21T22:25:21.523" v="0"/>
        <pc:sldMkLst>
          <pc:docMk/>
          <pc:sldMk cId="0" sldId="289"/>
        </pc:sldMkLst>
      </pc:sldChg>
      <pc:sldChg chg="modNotes">
        <pc:chgData name="Allison Thompson" userId="8b0c67cd609175e4" providerId="LiveId" clId="{6107AC94-71C0-412B-9A71-D580E9A73E46}" dt="2025-08-21T22:25:21.523" v="0"/>
        <pc:sldMkLst>
          <pc:docMk/>
          <pc:sldMk cId="0" sldId="290"/>
        </pc:sldMkLst>
      </pc:sldChg>
      <pc:sldChg chg="modNotes">
        <pc:chgData name="Allison Thompson" userId="8b0c67cd609175e4" providerId="LiveId" clId="{6107AC94-71C0-412B-9A71-D580E9A73E46}" dt="2025-08-21T22:25:21.523" v="0"/>
        <pc:sldMkLst>
          <pc:docMk/>
          <pc:sldMk cId="0" sldId="291"/>
        </pc:sldMkLst>
      </pc:sldChg>
      <pc:sldChg chg="modNotes">
        <pc:chgData name="Allison Thompson" userId="8b0c67cd609175e4" providerId="LiveId" clId="{6107AC94-71C0-412B-9A71-D580E9A73E46}" dt="2025-08-21T22:25:21.523" v="0"/>
        <pc:sldMkLst>
          <pc:docMk/>
          <pc:sldMk cId="0" sldId="2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092" y="0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b" anchorCtr="0">
            <a:noAutofit/>
          </a:bodyPr>
          <a:lstStyle/>
          <a:p>
            <a:pPr algn="r">
              <a:buSzPts val="1300"/>
            </a:pPr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300"/>
              </a:pPr>
              <a:t>‹#›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38" name="Google Shape;2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46" name="Google Shape;2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52" name="Google Shape;25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66" name="Google Shape;2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2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2" name="Google Shape;272;p12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4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4" name="Google Shape;3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11" name="Google Shape;31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6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18" name="Google Shape;31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7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25" name="Google Shape;3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5" name="Google Shape;1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8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31" name="Google Shape;3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0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36" name="Google Shape;3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21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44" name="Google Shape;344;p21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2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56" name="Google Shape;35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3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75" name="Google Shape;37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4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82" name="Google Shape;38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5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89" name="Google Shape;38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94" name="Google Shape;39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7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00" name="Google Shape;40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8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08" name="Google Shape;40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9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16" name="Google Shape;41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0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22" name="Google Shape;42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1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28" name="Google Shape;42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2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45" name="Google Shape;44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3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50" name="Google Shape;45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4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59" name="Google Shape;45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35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t" anchorCtr="0">
            <a:noAutofit/>
          </a:bodyPr>
          <a:lstStyle/>
          <a:p>
            <a:pPr marL="0" indent="0"/>
            <a:r>
              <a:rPr lang="en-US"/>
              <a:t>Go to ICC website and show highlights of website content</a:t>
            </a:r>
            <a:endParaRPr/>
          </a:p>
          <a:p>
            <a:pPr marL="0" indent="0"/>
            <a:endParaRPr/>
          </a:p>
        </p:txBody>
      </p:sp>
      <p:sp>
        <p:nvSpPr>
          <p:cNvPr id="470" name="Google Shape;470;p35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6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75" name="Google Shape;47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91" name="Google Shape;1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96" name="Google Shape;1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1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04" name="Google Shape;204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0" tIns="47083" rIns="94190" bIns="470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30" name="Google Shape;2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5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5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5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5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5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" name="Google Shape;2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5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5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4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4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hyperlink" Target="https://form.jotform.com/242052567910050" TargetMode="External"/><Relationship Id="rId4" Type="http://schemas.openxmlformats.org/officeDocument/2006/relationships/hyperlink" Target="https://www.harmonyinc.org/icc-events-pass-order-for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armonyinc.us20.list-manage.com/track/click?u=044635019c4333242455250f4&amp;id=09556f22da&amp;e=5a2789d76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iccservicesmgr@harmonyinc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form.jotform.com/24205256791005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harmonyinc.us20.list-manage.com/track/click?u=044635019c4333242455250f4&amp;id=27d24a991a&amp;e=5a2789d764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harmonyincwebcast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sithersheyharrisburg.org/plan-a-trip/getting-here/harrisburg-international-airpor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hyperlink" Target="https://www.google.com/maps/dir/205+Gavin+Ct,+Worthington+Hills,+KY+40245/Hershey+Lodge,+325+University+Dr,+Hershey,+PA+17033/@39.1105589,-83.7001895,7z/data=!3m2!4b1!5s0x89c8bb7ce4bc3329:0x765d1d8f268e2383!4m13!4m12!1m5!1m1!1s0x886999e77d309cdb:0x94ca2e596407d12c!2m2!1d-85.4446605!2d38.2918234!1m5!1m1!1s0x89c8bb7cb8c940b3:0xccb6e168df401629!2m2!1d-76.6767299!2d40.2699815?entry=ttu&amp;g_ep=EgoyMDI1MDcyMy4wIKXMDSoASAFQAw%3D%3D" TargetMode="External"/><Relationship Id="rId4" Type="http://schemas.openxmlformats.org/officeDocument/2006/relationships/hyperlink" Target="https://www.flyhia.com/at-the-airport/ground-transportation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cs.google.com/forms/d/e/1FAIpQLSfftelcPkw63fXXcusBbWenEYvi8KZthUiI_doFRdDdQ001rA/viewform" TargetMode="External"/><Relationship Id="rId5" Type="http://schemas.openxmlformats.org/officeDocument/2006/relationships/image" Target="../media/image10.jpg"/><Relationship Id="rId4" Type="http://schemas.openxmlformats.org/officeDocument/2006/relationships/hyperlink" Target="https://www.hersheylodg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"/>
          <p:cNvSpPr txBox="1">
            <a:spLocks noGrp="1"/>
          </p:cNvSpPr>
          <p:nvPr>
            <p:ph type="title"/>
          </p:nvPr>
        </p:nvSpPr>
        <p:spPr>
          <a:xfrm>
            <a:off x="447675" y="17421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AEP Purchase</a:t>
            </a:r>
            <a:endParaRPr/>
          </a:p>
        </p:txBody>
      </p:sp>
      <p:sp>
        <p:nvSpPr>
          <p:cNvPr id="241" name="Google Shape;241;p9"/>
          <p:cNvSpPr txBox="1">
            <a:spLocks noGrp="1"/>
          </p:cNvSpPr>
          <p:nvPr>
            <p:ph type="body" idx="1"/>
          </p:nvPr>
        </p:nvSpPr>
        <p:spPr>
          <a:xfrm>
            <a:off x="542925" y="1314497"/>
            <a:ext cx="5322042" cy="556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 b="1"/>
              <a:t>We ask that all choruses register their members at the same time versus having members register individually.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Order your AEP’s, dinners, printed programs and individual tickets online </a:t>
            </a:r>
            <a:r>
              <a:rPr lang="en-US" sz="1400" u="sng">
                <a:solidFill>
                  <a:schemeClr val="hlink"/>
                </a:solidFill>
                <a:hlinkClick r:id="rId4"/>
              </a:rPr>
              <a:t>here</a:t>
            </a:r>
            <a:endParaRPr sz="140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Preferred method of payment is Zelle (US), E-transfer (Canada). 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Other options include PayPal (US), check or money order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All prices are in US funds but may be paid in Canadian equivalent with exchange calculated on the day of payment. 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Order by August 31 @ midnight ET to enjoy the below discounted pricing.  After this time all prices will increase by $10.</a:t>
            </a:r>
            <a:endParaRPr/>
          </a:p>
          <a:p>
            <a:pPr marL="8001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Adult Performing Member AEP = $195</a:t>
            </a:r>
            <a:endParaRPr/>
          </a:p>
          <a:p>
            <a:pPr marL="8001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Adult Non-Performing Member AEP = $148</a:t>
            </a:r>
            <a:endParaRPr/>
          </a:p>
          <a:p>
            <a:pPr marL="8001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Adult Non-Member AEP = $158</a:t>
            </a:r>
            <a:endParaRPr/>
          </a:p>
          <a:p>
            <a:pPr marL="8001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Youth Performing Member AEP = $0* </a:t>
            </a:r>
            <a:endParaRPr/>
          </a:p>
          <a:p>
            <a:pPr marL="8001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Youth Non-performing Member AEP = $0*</a:t>
            </a:r>
            <a:endParaRPr/>
          </a:p>
          <a:p>
            <a:pPr marL="8001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Youth Non-Member AEP = $112</a:t>
            </a:r>
            <a:endParaRPr/>
          </a:p>
          <a:p>
            <a:pPr marL="8001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Single Event Tickets = $35</a:t>
            </a:r>
            <a:endParaRPr/>
          </a:p>
          <a:p>
            <a:pPr marL="8001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Single Event Youth/Child Ticket = $20 </a:t>
            </a:r>
            <a:br>
              <a:rPr lang="en-US" sz="1400"/>
            </a:br>
            <a:r>
              <a:rPr lang="en-US" sz="1400"/>
              <a:t>(25 and under / 12 and under free)</a:t>
            </a:r>
            <a:br>
              <a:rPr lang="en-US" sz="1400"/>
            </a:br>
            <a:endParaRPr sz="1400"/>
          </a:p>
          <a:p>
            <a:pPr marL="3429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If you purchase an AEP, then can no longer attend, you can sell your AEP using our self-serve ticket transfer </a:t>
            </a:r>
            <a:r>
              <a:rPr lang="en-US" sz="1400" u="sng">
                <a:solidFill>
                  <a:schemeClr val="hlink"/>
                </a:solidFill>
                <a:hlinkClick r:id="rId5"/>
              </a:rPr>
              <a:t>website</a:t>
            </a:r>
            <a:endParaRPr sz="1400"/>
          </a:p>
          <a:p>
            <a:pPr marL="800100" lvl="1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/>
          </a:p>
          <a:p>
            <a:pPr marL="228600" lvl="0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</p:txBody>
      </p:sp>
      <p:pic>
        <p:nvPicPr>
          <p:cNvPr id="242" name="Google Shape;242;p9"/>
          <p:cNvPicPr preferRelativeResize="0"/>
          <p:nvPr/>
        </p:nvPicPr>
        <p:blipFill rotWithShape="1">
          <a:blip r:embed="rId6">
            <a:alphaModFix/>
          </a:blip>
          <a:srcRect l="31535" r="21561"/>
          <a:stretch/>
        </p:blipFill>
        <p:spPr>
          <a:xfrm>
            <a:off x="6621099" y="279019"/>
            <a:ext cx="4275501" cy="480880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9"/>
          <p:cNvSpPr txBox="1"/>
          <p:nvPr/>
        </p:nvSpPr>
        <p:spPr>
          <a:xfrm>
            <a:off x="6096000" y="5219635"/>
            <a:ext cx="3432464" cy="114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*this cost is covered by the Steve Hagerdon Bright Future Fund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D9BA06-D53A-9EB6-65E8-3584A124B9E7}"/>
              </a:ext>
            </a:extLst>
          </p:cNvPr>
          <p:cNvSpPr txBox="1"/>
          <p:nvPr/>
        </p:nvSpPr>
        <p:spPr>
          <a:xfrm>
            <a:off x="6710595" y="5964367"/>
            <a:ext cx="2817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If you have a favorite lanyard  - don’t forget to bring it with you!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0" descr="Red marker and calendar"/>
          <p:cNvPicPr preferRelativeResize="0"/>
          <p:nvPr/>
        </p:nvPicPr>
        <p:blipFill rotWithShape="1">
          <a:blip r:embed="rId4">
            <a:alphaModFix/>
          </a:blip>
          <a:srcRect l="27275" r="14038" b="-1"/>
          <a:stretch/>
        </p:blipFill>
        <p:spPr>
          <a:xfrm>
            <a:off x="0" y="-75769"/>
            <a:ext cx="6096000" cy="693376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0"/>
          <p:cNvSpPr txBox="1"/>
          <p:nvPr/>
        </p:nvSpPr>
        <p:spPr>
          <a:xfrm>
            <a:off x="6362700" y="331079"/>
            <a:ext cx="5751484" cy="653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DEADLINES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August 31 @ midnight EST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of early bird AEP pricing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 day for contest entry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October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Dinner Registrations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Order a printed program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 Screen Ads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October 31, midnight EST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Registration (you may still purchase AEPs and tickets at the door)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9"/>
          <p:cNvSpPr txBox="1"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Registration</a:t>
            </a:r>
            <a:endParaRPr/>
          </a:p>
        </p:txBody>
      </p:sp>
      <p:grpSp>
        <p:nvGrpSpPr>
          <p:cNvPr id="256" name="Google Shape;256;p19"/>
          <p:cNvGrpSpPr/>
          <p:nvPr/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57" name="Google Shape;257;p19"/>
            <p:cNvSpPr/>
            <p:nvPr/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9"/>
            <p:cNvSpPr/>
            <p:nvPr/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" name="Google Shape;259;p19"/>
          <p:cNvSpPr/>
          <p:nvPr/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9"/>
          <p:cNvSpPr txBox="1">
            <a:spLocks noGrp="1"/>
          </p:cNvSpPr>
          <p:nvPr>
            <p:ph type="body" idx="1"/>
          </p:nvPr>
        </p:nvSpPr>
        <p:spPr>
          <a:xfrm>
            <a:off x="676923" y="1673280"/>
            <a:ext cx="4559425" cy="3979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Wednesday</a:t>
            </a:r>
            <a:endParaRPr/>
          </a:p>
          <a:p>
            <a:pPr marL="8001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2:00 – 6:30 pm</a:t>
            </a:r>
            <a:endParaRPr/>
          </a:p>
          <a:p>
            <a:pPr marL="8001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9:00 – 10:00 pm After Opening Celebration</a:t>
            </a:r>
            <a:endParaRPr/>
          </a:p>
          <a:p>
            <a:pPr marL="3429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Thursday</a:t>
            </a:r>
            <a:endParaRPr/>
          </a:p>
          <a:p>
            <a:pPr marL="8001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8:30 am – 8:30 pm</a:t>
            </a:r>
            <a:endParaRPr/>
          </a:p>
          <a:p>
            <a:pPr marL="3429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Friday</a:t>
            </a:r>
            <a:endParaRPr/>
          </a:p>
          <a:p>
            <a:pPr marL="8001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7:30 am – 8:30 am</a:t>
            </a:r>
            <a:endParaRPr/>
          </a:p>
        </p:txBody>
      </p:sp>
      <p:sp>
        <p:nvSpPr>
          <p:cNvPr id="261" name="Google Shape;261;p19"/>
          <p:cNvSpPr/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9"/>
          <p:cNvSpPr/>
          <p:nvPr/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137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19" descr="Close-up of a sign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1501" r="21503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"/>
          <p:cNvSpPr txBox="1">
            <a:spLocks noGrp="1"/>
          </p:cNvSpPr>
          <p:nvPr>
            <p:ph type="title"/>
          </p:nvPr>
        </p:nvSpPr>
        <p:spPr>
          <a:xfrm>
            <a:off x="676275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Contestants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"/>
          <p:cNvSpPr txBox="1">
            <a:spLocks noGrp="1"/>
          </p:cNvSpPr>
          <p:nvPr>
            <p:ph type="title"/>
          </p:nvPr>
        </p:nvSpPr>
        <p:spPr>
          <a:xfrm>
            <a:off x="481011" y="-277134"/>
            <a:ext cx="5324477" cy="163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Contestants</a:t>
            </a:r>
            <a:endParaRPr/>
          </a:p>
        </p:txBody>
      </p:sp>
      <p:sp>
        <p:nvSpPr>
          <p:cNvPr id="275" name="Google Shape;275;p12"/>
          <p:cNvSpPr txBox="1">
            <a:spLocks noGrp="1"/>
          </p:cNvSpPr>
          <p:nvPr>
            <p:ph type="body" idx="1"/>
          </p:nvPr>
        </p:nvSpPr>
        <p:spPr>
          <a:xfrm>
            <a:off x="481013" y="1653956"/>
            <a:ext cx="5324475" cy="504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Contestants must submit a song registration 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form</a:t>
            </a:r>
            <a:r>
              <a:rPr lang="en-US" sz="2200"/>
              <a:t> by October 7, 2025.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 b="1"/>
              <a:t>The order of appearance will be announced LIVE September 4 @ 7:30 pm ET. 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ICJC will send the contest pattern and related information to each competitor.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We encourage all contestants to not bring your personal belongings with you in the pattern.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Chorus photos will be taken on stage.  A member of the chorus will have the option to meet with the photographer after contest to pick their official photo.</a:t>
            </a:r>
            <a:endParaRPr sz="2200"/>
          </a:p>
        </p:txBody>
      </p:sp>
      <p:pic>
        <p:nvPicPr>
          <p:cNvPr id="276" name="Google Shape;276;p12" descr="A group of women on a st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5950" r="15951" b="1"/>
          <a:stretch/>
        </p:blipFill>
        <p:spPr>
          <a:xfrm>
            <a:off x="5966355" y="1"/>
            <a:ext cx="6225645" cy="6856412"/>
          </a:xfrm>
          <a:custGeom>
            <a:avLst/>
            <a:gdLst/>
            <a:ahLst/>
            <a:cxnLst/>
            <a:rect l="l" t="t" r="r" b="b"/>
            <a:pathLst>
              <a:path w="5620032" h="6856412" extrusionOk="0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  <a:noFill/>
          <a:ln>
            <a:noFill/>
          </a:ln>
        </p:spPr>
      </p:pic>
      <p:cxnSp>
        <p:nvCxnSpPr>
          <p:cNvPr id="277" name="Google Shape;277;p12"/>
          <p:cNvCxnSpPr/>
          <p:nvPr/>
        </p:nvCxnSpPr>
        <p:spPr>
          <a:xfrm>
            <a:off x="481011" y="1502229"/>
            <a:ext cx="4384903" cy="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8" name="Google Shape;278;p12" descr="A white circle with yellow and black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92641" y="232476"/>
            <a:ext cx="2465759" cy="181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3"/>
          <p:cNvPicPr preferRelativeResize="0"/>
          <p:nvPr/>
        </p:nvPicPr>
        <p:blipFill rotWithShape="1">
          <a:blip r:embed="rId3">
            <a:alphaModFix/>
          </a:blip>
          <a:srcRect l="46616" t="17854" r="25080" b="19375"/>
          <a:stretch/>
        </p:blipFill>
        <p:spPr>
          <a:xfrm>
            <a:off x="892299" y="238124"/>
            <a:ext cx="5422731" cy="6464009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3"/>
          <p:cNvSpPr txBox="1"/>
          <p:nvPr/>
        </p:nvSpPr>
        <p:spPr>
          <a:xfrm>
            <a:off x="7629237" y="366045"/>
            <a:ext cx="37684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Contest Pattern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3"/>
          <p:cNvSpPr/>
          <p:nvPr/>
        </p:nvSpPr>
        <p:spPr>
          <a:xfrm>
            <a:off x="4194001" y="2106389"/>
            <a:ext cx="277762" cy="26161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3"/>
          <p:cNvSpPr txBox="1"/>
          <p:nvPr/>
        </p:nvSpPr>
        <p:spPr>
          <a:xfrm>
            <a:off x="8081707" y="799211"/>
            <a:ext cx="35640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Meet on the ground floor near the gift shop.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3"/>
          <p:cNvSpPr/>
          <p:nvPr/>
        </p:nvSpPr>
        <p:spPr>
          <a:xfrm>
            <a:off x="7747236" y="863198"/>
            <a:ext cx="334471" cy="31559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8" name="Google Shape;288;p13"/>
          <p:cNvCxnSpPr/>
          <p:nvPr/>
        </p:nvCxnSpPr>
        <p:spPr>
          <a:xfrm>
            <a:off x="4380322" y="2399172"/>
            <a:ext cx="143869" cy="17664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89" name="Google Shape;289;p13"/>
          <p:cNvCxnSpPr/>
          <p:nvPr/>
        </p:nvCxnSpPr>
        <p:spPr>
          <a:xfrm flipH="1">
            <a:off x="3665244" y="2653260"/>
            <a:ext cx="885668" cy="60899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0" name="Google Shape;290;p13"/>
          <p:cNvCxnSpPr/>
          <p:nvPr/>
        </p:nvCxnSpPr>
        <p:spPr>
          <a:xfrm>
            <a:off x="4551845" y="2839595"/>
            <a:ext cx="0" cy="258446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1" name="Google Shape;291;p13"/>
          <p:cNvCxnSpPr/>
          <p:nvPr/>
        </p:nvCxnSpPr>
        <p:spPr>
          <a:xfrm>
            <a:off x="4484111" y="5544060"/>
            <a:ext cx="392798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2" name="Google Shape;292;p13"/>
          <p:cNvSpPr/>
          <p:nvPr/>
        </p:nvSpPr>
        <p:spPr>
          <a:xfrm>
            <a:off x="588818" y="1322431"/>
            <a:ext cx="2722418" cy="1038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3"/>
          <p:cNvSpPr/>
          <p:nvPr/>
        </p:nvSpPr>
        <p:spPr>
          <a:xfrm>
            <a:off x="7787588" y="1462843"/>
            <a:ext cx="253766" cy="240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3"/>
          <p:cNvSpPr txBox="1"/>
          <p:nvPr/>
        </p:nvSpPr>
        <p:spPr>
          <a:xfrm>
            <a:off x="8081707" y="1429398"/>
            <a:ext cx="356403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Warm Up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3"/>
          <p:cNvSpPr txBox="1"/>
          <p:nvPr/>
        </p:nvSpPr>
        <p:spPr>
          <a:xfrm>
            <a:off x="8081707" y="2345483"/>
            <a:ext cx="152273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Warm Up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3"/>
          <p:cNvSpPr txBox="1"/>
          <p:nvPr/>
        </p:nvSpPr>
        <p:spPr>
          <a:xfrm>
            <a:off x="8081706" y="1887440"/>
            <a:ext cx="152273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 Room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3"/>
          <p:cNvSpPr/>
          <p:nvPr/>
        </p:nvSpPr>
        <p:spPr>
          <a:xfrm>
            <a:off x="3311236" y="2895412"/>
            <a:ext cx="253766" cy="240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3"/>
          <p:cNvSpPr/>
          <p:nvPr/>
        </p:nvSpPr>
        <p:spPr>
          <a:xfrm>
            <a:off x="7787588" y="1916582"/>
            <a:ext cx="253766" cy="2408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3"/>
          <p:cNvSpPr/>
          <p:nvPr/>
        </p:nvSpPr>
        <p:spPr>
          <a:xfrm>
            <a:off x="3591717" y="2723422"/>
            <a:ext cx="253766" cy="2408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3"/>
          <p:cNvSpPr/>
          <p:nvPr/>
        </p:nvSpPr>
        <p:spPr>
          <a:xfrm>
            <a:off x="7787588" y="2360419"/>
            <a:ext cx="253766" cy="24088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3"/>
          <p:cNvSpPr/>
          <p:nvPr/>
        </p:nvSpPr>
        <p:spPr>
          <a:xfrm>
            <a:off x="3982962" y="2494096"/>
            <a:ext cx="253766" cy="24088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4"/>
          <p:cNvSpPr txBox="1"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Stage Diagram</a:t>
            </a:r>
            <a:endParaRPr/>
          </a:p>
        </p:txBody>
      </p:sp>
      <p:sp>
        <p:nvSpPr>
          <p:cNvPr id="307" name="Google Shape;307;p14"/>
          <p:cNvSpPr/>
          <p:nvPr/>
        </p:nvSpPr>
        <p:spPr>
          <a:xfrm>
            <a:off x="643278" y="4409267"/>
            <a:ext cx="3255095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14"/>
          <p:cNvPicPr preferRelativeResize="0"/>
          <p:nvPr/>
        </p:nvPicPr>
        <p:blipFill rotWithShape="1">
          <a:blip r:embed="rId3">
            <a:alphaModFix/>
          </a:blip>
          <a:srcRect l="31193" t="12258" r="17584" b="13049"/>
          <a:stretch/>
        </p:blipFill>
        <p:spPr>
          <a:xfrm>
            <a:off x="4210692" y="274701"/>
            <a:ext cx="7592117" cy="5915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5"/>
          <p:cNvSpPr txBox="1">
            <a:spLocks noGrp="1"/>
          </p:cNvSpPr>
          <p:nvPr>
            <p:ph type="title"/>
          </p:nvPr>
        </p:nvSpPr>
        <p:spPr>
          <a:xfrm>
            <a:off x="838200" y="11090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Panel</a:t>
            </a:r>
            <a:endParaRPr/>
          </a:p>
        </p:txBody>
      </p:sp>
      <p:sp>
        <p:nvSpPr>
          <p:cNvPr id="314" name="Google Shape;314;p15"/>
          <p:cNvSpPr txBox="1">
            <a:spLocks noGrp="1"/>
          </p:cNvSpPr>
          <p:nvPr>
            <p:ph type="body" idx="1"/>
          </p:nvPr>
        </p:nvSpPr>
        <p:spPr>
          <a:xfrm>
            <a:off x="838199" y="2885259"/>
            <a:ext cx="5108895" cy="36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We will have one panel judging all of the contests.</a:t>
            </a:r>
            <a:br>
              <a:rPr lang="en-US" sz="2400"/>
            </a:br>
            <a:br>
              <a:rPr lang="en-US" sz="2400" b="1"/>
            </a:br>
            <a:r>
              <a:rPr lang="en-US" sz="2400"/>
              <a:t>We will only be printing the Official Scoring Summary for contestants (one per quartet, four per chorus).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Scores will be posted online shortly</a:t>
            </a:r>
            <a:r>
              <a:rPr lang="en-US" sz="2400" b="1"/>
              <a:t> </a:t>
            </a:r>
            <a:r>
              <a:rPr lang="en-US" sz="2400"/>
              <a:t>after each contest as well as posted in the mobile app.</a:t>
            </a:r>
            <a:endParaRPr/>
          </a:p>
          <a:p>
            <a:pPr marL="22860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/>
          </a:p>
        </p:txBody>
      </p:sp>
      <p:graphicFrame>
        <p:nvGraphicFramePr>
          <p:cNvPr id="315" name="Google Shape;315;p15"/>
          <p:cNvGraphicFramePr/>
          <p:nvPr/>
        </p:nvGraphicFramePr>
        <p:xfrm>
          <a:off x="6921182" y="3205156"/>
          <a:ext cx="4966025" cy="2767725"/>
        </p:xfrm>
        <a:graphic>
          <a:graphicData uri="http://schemas.openxmlformats.org/drawingml/2006/table">
            <a:tbl>
              <a:tblPr firstRow="1" firstCol="1" bandRow="1">
                <a:solidFill>
                  <a:schemeClr val="lt1"/>
                </a:solidFill>
                <a:tableStyleId>{6B9C2179-109C-4609-B767-F7503BBC45FE}</a:tableStyleId>
              </a:tblPr>
              <a:tblGrid>
                <a:gridCol w="113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794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u="none" strike="noStrike" cap="none">
                          <a:solidFill>
                            <a:schemeClr val="lt1"/>
                          </a:solidFill>
                        </a:rPr>
                        <a:t>ADM</a:t>
                      </a:r>
                      <a:endParaRPr sz="1700" b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2775" marR="91525" marT="109825" marB="1098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794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u="none" strike="noStrike" cap="none">
                          <a:solidFill>
                            <a:schemeClr val="lt1"/>
                          </a:solidFill>
                        </a:rPr>
                        <a:t>MUS</a:t>
                      </a:r>
                      <a:endParaRPr sz="1700" b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2775" marR="91525" marT="109825" marB="1098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794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u="none" strike="noStrike" cap="none">
                          <a:solidFill>
                            <a:schemeClr val="lt1"/>
                          </a:solidFill>
                        </a:rPr>
                        <a:t>PER</a:t>
                      </a:r>
                      <a:endParaRPr sz="1700" b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2775" marR="91525" marT="109825" marB="1098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794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u="none" strike="noStrike" cap="none">
                          <a:solidFill>
                            <a:schemeClr val="lt1"/>
                          </a:solidFill>
                        </a:rPr>
                        <a:t>SNG</a:t>
                      </a:r>
                      <a:endParaRPr sz="1700" b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2775" marR="91525" marT="109825" marB="1098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794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u="none" strike="noStrike" cap="none">
                          <a:solidFill>
                            <a:schemeClr val="dk1"/>
                          </a:solidFill>
                        </a:rPr>
                        <a:t>Chris Buechler (PC)</a:t>
                      </a:r>
                      <a:endParaRPr sz="17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2775" marR="91525" marT="109825" marB="1098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794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Steve Armstrong</a:t>
                      </a:r>
                      <a:endParaRPr sz="17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2775" marR="91525" marT="109825" marB="1098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794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Marty Lovick</a:t>
                      </a:r>
                      <a:endParaRPr sz="17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2775" marR="91525" marT="109825" marB="1098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794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Jay Butterfield</a:t>
                      </a:r>
                      <a:endParaRPr sz="17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2775" marR="91525" marT="109825" marB="1098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794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u="none" strike="noStrike" cap="none">
                          <a:solidFill>
                            <a:schemeClr val="dk1"/>
                          </a:solidFill>
                        </a:rPr>
                        <a:t>Alan Lamson</a:t>
                      </a:r>
                      <a:endParaRPr sz="17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2775" marR="91525" marT="109825" marB="1098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794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John Burri</a:t>
                      </a:r>
                      <a:endParaRPr sz="17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2775" marR="91525" marT="109825" marB="1098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794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Gary Steinkamp</a:t>
                      </a:r>
                      <a:endParaRPr sz="17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2775" marR="91525" marT="109825" marB="1098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794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Alan Gordon</a:t>
                      </a:r>
                      <a:endParaRPr sz="17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2775" marR="91525" marT="109825" marB="1098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794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7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2775" marR="91525" marT="109825" marB="1098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794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Adam Scott</a:t>
                      </a:r>
                      <a:endParaRPr sz="17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2775" marR="91525" marT="109825" marB="1098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794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Theresa Weatherbee</a:t>
                      </a:r>
                      <a:endParaRPr sz="1400" u="none" strike="noStrike" cap="none"/>
                    </a:p>
                  </a:txBody>
                  <a:tcPr marL="142775" marR="91525" marT="109825" marB="1098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794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Steve Scott</a:t>
                      </a:r>
                      <a:endParaRPr sz="17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2775" marR="91525" marT="109825" marB="1098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6"/>
          <p:cNvSpPr txBox="1">
            <a:spLocks noGrp="1"/>
          </p:cNvSpPr>
          <p:nvPr>
            <p:ph type="title"/>
          </p:nvPr>
        </p:nvSpPr>
        <p:spPr>
          <a:xfrm>
            <a:off x="5362733" y="4050771"/>
            <a:ext cx="5845571" cy="163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 b="1"/>
              <a:t>Stage Viewing</a:t>
            </a:r>
            <a:endParaRPr/>
          </a:p>
        </p:txBody>
      </p:sp>
      <p:sp>
        <p:nvSpPr>
          <p:cNvPr id="321" name="Google Shape;321;p16"/>
          <p:cNvSpPr txBox="1">
            <a:spLocks noGrp="1"/>
          </p:cNvSpPr>
          <p:nvPr>
            <p:ph type="body" idx="1"/>
          </p:nvPr>
        </p:nvSpPr>
        <p:spPr>
          <a:xfrm>
            <a:off x="5229382" y="422791"/>
            <a:ext cx="6714967" cy="436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Due to the size of our contests, and time constraints, we are not able to allow all choruses and quartets time to practice on the actual stage.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We are able to offer a brief stage “viewing” which will allow up to five people from a chorus and quartets to walk onto the stage.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There is no singing allowed during this time.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4:00 pm – Quartets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5:00 pm - Choruses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The viewing will start with a briefing and Q&amp;A – </a:t>
            </a:r>
            <a:r>
              <a:rPr lang="en-US" sz="2000" b="1"/>
              <a:t>so be on time</a:t>
            </a:r>
            <a:r>
              <a:rPr lang="en-US" sz="2000"/>
              <a:t>!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/>
          </a:p>
          <a:p>
            <a:pPr marL="22860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/>
          </a:p>
        </p:txBody>
      </p:sp>
      <p:pic>
        <p:nvPicPr>
          <p:cNvPr id="322" name="Google Shape;322;p16" descr="A stage with chairs and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-3" b="5203"/>
          <a:stretch/>
        </p:blipFill>
        <p:spPr>
          <a:xfrm>
            <a:off x="543546" y="580329"/>
            <a:ext cx="4235516" cy="5353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Rehearsal Rooms</a:t>
            </a:r>
            <a:endParaRPr/>
          </a:p>
        </p:txBody>
      </p:sp>
      <p:sp>
        <p:nvSpPr>
          <p:cNvPr id="328" name="Google Shape;328;p17"/>
          <p:cNvSpPr txBox="1"/>
          <p:nvPr/>
        </p:nvSpPr>
        <p:spPr>
          <a:xfrm>
            <a:off x="838200" y="2139753"/>
            <a:ext cx="10382250" cy="351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choruses will have an opportunity to schedule rehearsal time on Thursday and Friday.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have an opportunity to sign up for a time to rehearse on 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Thursday.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link will be shared August 30</a:t>
            </a:r>
            <a:r>
              <a:rPr lang="en-US" sz="28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en-US" dirty="0">
              <a:ea typeface="Calibri"/>
            </a:endParaRPr>
          </a:p>
          <a:p>
            <a:pPr marL="228600" lvl="6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Available in 50-minute slots from 1:00 – 10:00 pm ET</a:t>
            </a:r>
            <a:endParaRPr lang="en-US" dirty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Book only one time slot to give every chorus a chance to rehearse</a:t>
            </a:r>
            <a:endParaRPr lang="en-US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Friday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’s time will be pre-assigned based on the order of appearance, and you will be notified of that time via email.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any questions or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assistance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contact </a:t>
            </a:r>
            <a:r>
              <a:rPr lang="en-US" sz="28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iccservicesmgr@harmonyinc.org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"/>
          <p:cNvSpPr txBox="1"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  <p:sp>
        <p:nvSpPr>
          <p:cNvPr id="169" name="Google Shape;169;p2"/>
          <p:cNvSpPr/>
          <p:nvPr/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"/>
          <p:cNvSpPr txBox="1">
            <a:spLocks noGrp="1"/>
          </p:cNvSpPr>
          <p:nvPr>
            <p:ph type="body" idx="1"/>
          </p:nvPr>
        </p:nvSpPr>
        <p:spPr>
          <a:xfrm>
            <a:off x="706905" y="2113936"/>
            <a:ext cx="4282984" cy="389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lvl="0" indent="-809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500" dirty="0"/>
              <a:t>Welcome &amp; Introductions</a:t>
            </a:r>
            <a:endParaRPr dirty="0"/>
          </a:p>
          <a:p>
            <a:pPr marL="0" lvl="0" indent="-8096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500" dirty="0"/>
              <a:t>ICC Logistics</a:t>
            </a:r>
            <a:endParaRPr dirty="0"/>
          </a:p>
          <a:p>
            <a:pPr marL="4572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500" dirty="0"/>
              <a:t>Allison Thompson, Shannon Shelton-Muller, Linda Briggs</a:t>
            </a:r>
            <a:endParaRPr dirty="0"/>
          </a:p>
          <a:p>
            <a:pPr marL="0" lvl="0" indent="-8096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500" dirty="0"/>
              <a:t>Contestant Information</a:t>
            </a:r>
            <a:endParaRPr dirty="0"/>
          </a:p>
          <a:p>
            <a:pPr marL="4572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500" dirty="0"/>
              <a:t>Linda Hilko, Margaret Cain</a:t>
            </a:r>
            <a:endParaRPr dirty="0"/>
          </a:p>
          <a:p>
            <a:pPr marL="0" lvl="0" indent="-8096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500" dirty="0"/>
              <a:t>Attendee Information</a:t>
            </a:r>
            <a:endParaRPr dirty="0"/>
          </a:p>
          <a:p>
            <a:pPr marL="4572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500" dirty="0"/>
              <a:t>Marie Ross, Ruth Maple</a:t>
            </a:r>
            <a:endParaRPr dirty="0"/>
          </a:p>
          <a:p>
            <a:pPr marL="0" lvl="0" indent="-8096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500" dirty="0"/>
              <a:t>Activities</a:t>
            </a:r>
            <a:endParaRPr dirty="0"/>
          </a:p>
          <a:p>
            <a:pPr marL="4572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500" dirty="0"/>
              <a:t>Gaye LaCasce, Tessa Walker, Samantha </a:t>
            </a:r>
            <a:r>
              <a:rPr lang="en-US" sz="1500" dirty="0" err="1"/>
              <a:t>Tramack</a:t>
            </a:r>
            <a:r>
              <a:rPr lang="en-US" sz="1500" dirty="0"/>
              <a:t>, Wendy Spilker</a:t>
            </a:r>
            <a:endParaRPr dirty="0"/>
          </a:p>
          <a:p>
            <a:pPr marL="0" lvl="0" indent="-9175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700" dirty="0"/>
              <a:t>Volunteering</a:t>
            </a:r>
            <a:endParaRPr dirty="0"/>
          </a:p>
          <a:p>
            <a:pPr marL="4572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500" dirty="0"/>
              <a:t>Deb Wilson</a:t>
            </a:r>
            <a:endParaRPr dirty="0"/>
          </a:p>
          <a:p>
            <a:pPr marL="0" lvl="0" indent="-8096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500" dirty="0"/>
              <a:t>ICC Resources</a:t>
            </a:r>
            <a:endParaRPr dirty="0"/>
          </a:p>
          <a:p>
            <a:pPr marL="4572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500" dirty="0"/>
              <a:t>Debbie Glenn </a:t>
            </a:r>
            <a:endParaRPr dirty="0"/>
          </a:p>
          <a:p>
            <a:pPr marL="0" lvl="0" indent="-8096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500" dirty="0"/>
              <a:t>Q&amp;A</a:t>
            </a:r>
            <a:endParaRPr dirty="0"/>
          </a:p>
          <a:p>
            <a:pPr marL="0" lvl="0" indent="755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400" dirty="0"/>
          </a:p>
          <a:p>
            <a:pPr marL="0" lvl="0" indent="755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400" dirty="0"/>
          </a:p>
        </p:txBody>
      </p:sp>
      <p:sp>
        <p:nvSpPr>
          <p:cNvPr id="171" name="Google Shape;171;p2"/>
          <p:cNvSpPr/>
          <p:nvPr/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"/>
          <p:cNvSpPr/>
          <p:nvPr/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137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2" descr="A logo for a convention&#10;&#10;AI-generated content may be incorrect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0520" b="10514"/>
          <a:stretch/>
        </p:blipFill>
        <p:spPr>
          <a:xfrm>
            <a:off x="6203423" y="948644"/>
            <a:ext cx="5343513" cy="421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8"/>
          <p:cNvSpPr txBox="1">
            <a:spLocks noGrp="1"/>
          </p:cNvSpPr>
          <p:nvPr>
            <p:ph type="title"/>
          </p:nvPr>
        </p:nvSpPr>
        <p:spPr>
          <a:xfrm>
            <a:off x="676275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Attendees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Harmony Mall</a:t>
            </a:r>
            <a:endParaRPr/>
          </a:p>
        </p:txBody>
      </p:sp>
      <p:sp>
        <p:nvSpPr>
          <p:cNvPr id="339" name="Google Shape;339;p20"/>
          <p:cNvSpPr txBox="1"/>
          <p:nvPr/>
        </p:nvSpPr>
        <p:spPr>
          <a:xfrm>
            <a:off x="952672" y="1616130"/>
            <a:ext cx="4559425" cy="3979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Wednesday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2:00 – 10:00 pm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Thursday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8:30 am – 10:00 pm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Friday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8:30 am – 10:00 pm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Saturday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8:30 am – 12:00 pm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0"/>
          <p:cNvSpPr txBox="1"/>
          <p:nvPr/>
        </p:nvSpPr>
        <p:spPr>
          <a:xfrm>
            <a:off x="6553825" y="731550"/>
            <a:ext cx="5638200" cy="3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Vendors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➔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Gold Medal Ideas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➔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Lady Jayne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➔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Montage/Double Take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➔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England Voices in Harmony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➔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Twistic Mystic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➔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Squizza’s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➔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Sisters of Sound (IC&amp;C Collectable Pins)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➔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Women of Note (Geek Book)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1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1"/>
          <p:cNvSpPr/>
          <p:nvPr/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rgbClr val="D8D8D8">
              <a:alpha val="3137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1"/>
          <p:cNvSpPr txBox="1">
            <a:spLocks noGrp="1"/>
          </p:cNvSpPr>
          <p:nvPr>
            <p:ph type="title"/>
          </p:nvPr>
        </p:nvSpPr>
        <p:spPr>
          <a:xfrm>
            <a:off x="5192310" y="1186490"/>
            <a:ext cx="5845571" cy="85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alibri"/>
              <a:buNone/>
            </a:pPr>
            <a:r>
              <a:rPr lang="en-US" sz="4800"/>
              <a:t>Saturday Dinner Buffet</a:t>
            </a:r>
            <a:endParaRPr/>
          </a:p>
        </p:txBody>
      </p:sp>
      <p:sp>
        <p:nvSpPr>
          <p:cNvPr id="349" name="Google Shape;349;p21"/>
          <p:cNvSpPr/>
          <p:nvPr/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1"/>
          <p:cNvSpPr/>
          <p:nvPr/>
        </p:nvSpPr>
        <p:spPr>
          <a:xfrm rot="-54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1"/>
          <p:cNvSpPr/>
          <p:nvPr/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137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2" name="Google Shape;352;p21" descr="Braised Chicken with Carrots and ..."/>
          <p:cNvPicPr preferRelativeResize="0"/>
          <p:nvPr/>
        </p:nvPicPr>
        <p:blipFill rotWithShape="1">
          <a:blip r:embed="rId3">
            <a:alphaModFix/>
          </a:blip>
          <a:srcRect t="4304" b="11588"/>
          <a:stretch/>
        </p:blipFill>
        <p:spPr>
          <a:xfrm>
            <a:off x="535110" y="627954"/>
            <a:ext cx="4235516" cy="535337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1"/>
          <p:cNvSpPr txBox="1">
            <a:spLocks noGrp="1"/>
          </p:cNvSpPr>
          <p:nvPr>
            <p:ph type="body" idx="1"/>
          </p:nvPr>
        </p:nvSpPr>
        <p:spPr>
          <a:xfrm>
            <a:off x="5118275" y="2146825"/>
            <a:ext cx="6492300" cy="3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/>
              <a:t>$55.00 pp</a:t>
            </a:r>
            <a:endParaRPr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Anyone who purchases a dinner ticket will get priority seating at the Showcase</a:t>
            </a:r>
            <a:endParaRPr sz="200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There will be </a:t>
            </a:r>
            <a:r>
              <a:rPr lang="en-US" sz="2000" b="1"/>
              <a:t>no dinner ticket sales on-site</a:t>
            </a:r>
            <a:r>
              <a:rPr lang="en-US" sz="2000"/>
              <a:t>; All guest tickets can be pre-ordered on the AEP form with the chorus they wish to sit with</a:t>
            </a:r>
            <a:endParaRPr sz="200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highlight>
                  <a:schemeClr val="lt1"/>
                </a:highlight>
              </a:rPr>
              <a:t>Table/seat  assignments will be emailed and posted in the app and on the website</a:t>
            </a:r>
            <a:endParaRPr>
              <a:highlight>
                <a:schemeClr val="lt1"/>
              </a:highlight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highlight>
                  <a:schemeClr val="lt1"/>
                </a:highlight>
              </a:rPr>
              <a:t>Dinners are not refundable but may be sold by the ticket holder; the purchaser will need to sit in the same seat assigned to the ticket.  Sell/buy dinner tickets </a:t>
            </a:r>
            <a:r>
              <a:rPr lang="en-US" sz="2000" u="sng">
                <a:solidFill>
                  <a:schemeClr val="hlink"/>
                </a:solidFill>
                <a:highlight>
                  <a:schemeClr val="lt1"/>
                </a:highlight>
                <a:hlinkClick r:id="rId4"/>
              </a:rPr>
              <a:t>here</a:t>
            </a:r>
            <a:r>
              <a:rPr lang="en-US" sz="2000">
                <a:highlight>
                  <a:schemeClr val="lt1"/>
                </a:highlight>
              </a:rPr>
              <a:t>.</a:t>
            </a: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2"/>
          <p:cNvSpPr txBox="1"/>
          <p:nvPr/>
        </p:nvSpPr>
        <p:spPr>
          <a:xfrm>
            <a:off x="7795491" y="387927"/>
            <a:ext cx="37684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Venue Map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2"/>
          <p:cNvSpPr/>
          <p:nvPr/>
        </p:nvSpPr>
        <p:spPr>
          <a:xfrm>
            <a:off x="8044126" y="1022155"/>
            <a:ext cx="358104" cy="29927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B0F0"/>
          </a:solidFill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2"/>
          <p:cNvSpPr txBox="1"/>
          <p:nvPr/>
        </p:nvSpPr>
        <p:spPr>
          <a:xfrm>
            <a:off x="8446257" y="1006960"/>
            <a:ext cx="17891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Registration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2"/>
          <p:cNvSpPr txBox="1"/>
          <p:nvPr/>
        </p:nvSpPr>
        <p:spPr>
          <a:xfrm>
            <a:off x="8446257" y="1650682"/>
            <a:ext cx="20545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Harmony Mall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2"/>
          <p:cNvSpPr/>
          <p:nvPr/>
        </p:nvSpPr>
        <p:spPr>
          <a:xfrm>
            <a:off x="8009268" y="2865486"/>
            <a:ext cx="427800" cy="376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22"/>
          <p:cNvSpPr txBox="1"/>
          <p:nvPr/>
        </p:nvSpPr>
        <p:spPr>
          <a:xfrm>
            <a:off x="8499514" y="2294404"/>
            <a:ext cx="17358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Food Sales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p22"/>
          <p:cNvPicPr preferRelativeResize="0"/>
          <p:nvPr/>
        </p:nvPicPr>
        <p:blipFill rotWithShape="1">
          <a:blip r:embed="rId3">
            <a:alphaModFix/>
          </a:blip>
          <a:srcRect l="46616" t="17854" r="25080" b="19375"/>
          <a:stretch/>
        </p:blipFill>
        <p:spPr>
          <a:xfrm>
            <a:off x="1043770" y="233463"/>
            <a:ext cx="5422731" cy="6464009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2"/>
          <p:cNvSpPr/>
          <p:nvPr/>
        </p:nvSpPr>
        <p:spPr>
          <a:xfrm>
            <a:off x="740289" y="1317770"/>
            <a:ext cx="2722418" cy="1038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2"/>
          <p:cNvSpPr/>
          <p:nvPr/>
        </p:nvSpPr>
        <p:spPr>
          <a:xfrm>
            <a:off x="5212972" y="3465467"/>
            <a:ext cx="427800" cy="376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2"/>
          <p:cNvSpPr/>
          <p:nvPr/>
        </p:nvSpPr>
        <p:spPr>
          <a:xfrm>
            <a:off x="1591154" y="4808339"/>
            <a:ext cx="387600" cy="299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38761D"/>
          </a:solidFill>
          <a:ln w="1905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2"/>
          <p:cNvSpPr/>
          <p:nvPr/>
        </p:nvSpPr>
        <p:spPr>
          <a:xfrm>
            <a:off x="8022246" y="1671464"/>
            <a:ext cx="387558" cy="29927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38761D"/>
          </a:solidFill>
          <a:ln w="1905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2"/>
          <p:cNvSpPr/>
          <p:nvPr/>
        </p:nvSpPr>
        <p:spPr>
          <a:xfrm>
            <a:off x="3490588" y="5107612"/>
            <a:ext cx="358104" cy="29927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B0F0"/>
          </a:solidFill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2"/>
          <p:cNvSpPr/>
          <p:nvPr/>
        </p:nvSpPr>
        <p:spPr>
          <a:xfrm>
            <a:off x="8002131" y="2229693"/>
            <a:ext cx="427800" cy="376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2"/>
          <p:cNvSpPr txBox="1"/>
          <p:nvPr/>
        </p:nvSpPr>
        <p:spPr>
          <a:xfrm>
            <a:off x="8499514" y="2942736"/>
            <a:ext cx="9804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22"/>
          <p:cNvSpPr/>
          <p:nvPr/>
        </p:nvSpPr>
        <p:spPr>
          <a:xfrm>
            <a:off x="2695058" y="4732582"/>
            <a:ext cx="427800" cy="376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3"/>
          <p:cNvSpPr txBox="1"/>
          <p:nvPr/>
        </p:nvSpPr>
        <p:spPr>
          <a:xfrm>
            <a:off x="1006900" y="1188637"/>
            <a:ext cx="3141430" cy="448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 SCREEN ADS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3"/>
          <p:cNvSpPr txBox="1"/>
          <p:nvPr/>
        </p:nvSpPr>
        <p:spPr>
          <a:xfrm>
            <a:off x="5138927" y="1338729"/>
            <a:ext cx="6190331" cy="4180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 support for contestants, coaches etc.!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</a:t>
            </a:r>
            <a:r>
              <a:rPr lang="en-US" sz="2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order your Big Screen Ad 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Deadline is Oct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Harmony, Inc. member, quartet, or chapter  = $35 per 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Non-Harmony, Inc. Barbershop member = $100 per 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affiliated with any barbershop organization = $150 per slide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9" name="Google Shape;379;p23"/>
          <p:cNvCxnSpPr/>
          <p:nvPr/>
        </p:nvCxnSpPr>
        <p:spPr>
          <a:xfrm>
            <a:off x="4638675" y="990600"/>
            <a:ext cx="0" cy="4810125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24"/>
          <p:cNvPicPr preferRelativeResize="0"/>
          <p:nvPr/>
        </p:nvPicPr>
        <p:blipFill rotWithShape="1">
          <a:blip r:embed="rId4">
            <a:alphaModFix/>
          </a:blip>
          <a:srcRect l="40889" r="-34653"/>
          <a:stretch/>
        </p:blipFill>
        <p:spPr>
          <a:xfrm>
            <a:off x="1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4"/>
          <p:cNvSpPr txBox="1">
            <a:spLocks noGrp="1"/>
          </p:cNvSpPr>
          <p:nvPr>
            <p:ph type="title"/>
          </p:nvPr>
        </p:nvSpPr>
        <p:spPr>
          <a:xfrm>
            <a:off x="6459987" y="-107896"/>
            <a:ext cx="5730721" cy="189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Scooter Rental</a:t>
            </a:r>
            <a:endParaRPr/>
          </a:p>
        </p:txBody>
      </p:sp>
      <p:sp>
        <p:nvSpPr>
          <p:cNvPr id="386" name="Google Shape;386;p24"/>
          <p:cNvSpPr txBox="1">
            <a:spLocks noGrp="1"/>
          </p:cNvSpPr>
          <p:nvPr>
            <p:ph type="body" idx="1"/>
          </p:nvPr>
        </p:nvSpPr>
        <p:spPr>
          <a:xfrm>
            <a:off x="6571349" y="1282638"/>
            <a:ext cx="5508000" cy="51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600"/>
              <a:buNone/>
            </a:pPr>
            <a:r>
              <a:rPr lang="en-US" sz="1600" b="1" i="0">
                <a:solidFill>
                  <a:srgbClr val="202020"/>
                </a:solidFill>
              </a:rPr>
              <a:t>Wednesday 11/</a:t>
            </a:r>
            <a:r>
              <a:rPr lang="en-US" sz="1600" b="1">
                <a:solidFill>
                  <a:srgbClr val="202020"/>
                </a:solidFill>
              </a:rPr>
              <a:t>5</a:t>
            </a:r>
            <a:r>
              <a:rPr lang="en-US" sz="1600" b="1" i="0">
                <a:solidFill>
                  <a:srgbClr val="202020"/>
                </a:solidFill>
              </a:rPr>
              <a:t> - Saturday 11/9 </a:t>
            </a:r>
            <a:br>
              <a:rPr lang="en-US" sz="1600"/>
            </a:br>
            <a:endParaRPr sz="1600"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600"/>
              <a:buNone/>
            </a:pPr>
            <a:r>
              <a:rPr lang="en-US" sz="1600" b="0" i="0">
                <a:solidFill>
                  <a:srgbClr val="202020"/>
                </a:solidFill>
              </a:rPr>
              <a:t>Arriving earlier than Wednesday?  </a:t>
            </a:r>
            <a:br>
              <a:rPr lang="en-US" sz="1600" b="0" i="0">
                <a:solidFill>
                  <a:srgbClr val="202020"/>
                </a:solidFill>
              </a:rPr>
            </a:br>
            <a:r>
              <a:rPr lang="en-US" sz="1600" b="0" i="0">
                <a:solidFill>
                  <a:srgbClr val="202020"/>
                </a:solidFill>
              </a:rPr>
              <a:t>Scooters are available as early as Sunday 11/2</a:t>
            </a:r>
            <a:r>
              <a:rPr lang="en-US" sz="1600">
                <a:solidFill>
                  <a:srgbClr val="202020"/>
                </a:solidFill>
              </a:rPr>
              <a:t>.</a:t>
            </a:r>
            <a:endParaRPr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br>
              <a:rPr lang="en-US" sz="1600"/>
            </a:br>
            <a:r>
              <a:rPr lang="en-US" sz="1600" b="1">
                <a:solidFill>
                  <a:srgbClr val="202020"/>
                </a:solidFill>
              </a:rPr>
              <a:t>Booking begins October 1, 2025.</a:t>
            </a:r>
            <a:endParaRPr sz="1600" b="1">
              <a:solidFill>
                <a:srgbClr val="202020"/>
              </a:solidFill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Convention attendees will have the opportunity to order beginning October 1, either by phone or thru Scooter company’s website portal.</a:t>
            </a:r>
            <a:endParaRPr sz="1600"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Rentals $75/day inclusive.</a:t>
            </a:r>
            <a:endParaRPr sz="1600"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Ordering information will be available in September.</a:t>
            </a:r>
            <a:endParaRPr sz="1600"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>
                <a:solidFill>
                  <a:srgbClr val="202020"/>
                </a:solidFill>
              </a:rPr>
              <a:t>Q</a:t>
            </a:r>
            <a:r>
              <a:rPr lang="en-US" sz="1600" b="0" i="0">
                <a:solidFill>
                  <a:srgbClr val="202020"/>
                </a:solidFill>
              </a:rPr>
              <a:t>uestions?</a:t>
            </a:r>
            <a:endParaRPr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b="0" i="0"/>
              <a:t>Email ICCBusinessAsst@harmonyinc.org</a:t>
            </a:r>
            <a:endParaRPr sz="17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5"/>
          <p:cNvSpPr txBox="1">
            <a:spLocks noGrp="1"/>
          </p:cNvSpPr>
          <p:nvPr>
            <p:ph type="title"/>
          </p:nvPr>
        </p:nvSpPr>
        <p:spPr>
          <a:xfrm>
            <a:off x="676275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Activities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6"/>
          <p:cNvSpPr txBox="1">
            <a:spLocks noGrp="1"/>
          </p:cNvSpPr>
          <p:nvPr>
            <p:ph type="title"/>
          </p:nvPr>
        </p:nvSpPr>
        <p:spPr>
          <a:xfrm>
            <a:off x="1085526" y="450453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IBOD Installation and Reception</a:t>
            </a:r>
            <a:endParaRPr/>
          </a:p>
        </p:txBody>
      </p:sp>
      <p:sp>
        <p:nvSpPr>
          <p:cNvPr id="397" name="Google Shape;397;p26"/>
          <p:cNvSpPr txBox="1">
            <a:spLocks noGrp="1"/>
          </p:cNvSpPr>
          <p:nvPr>
            <p:ph type="body" idx="1"/>
          </p:nvPr>
        </p:nvSpPr>
        <p:spPr>
          <a:xfrm>
            <a:off x="1332852" y="853780"/>
            <a:ext cx="10020947" cy="272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NEW THIS YEAR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We will have a designated time for our IBOD Installation followed by a reception.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Wednesday, November 5 @ 3:00 – 4:00 pm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Aztec Room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7"/>
          <p:cNvSpPr txBox="1">
            <a:spLocks noGrp="1"/>
          </p:cNvSpPr>
          <p:nvPr>
            <p:ph type="title"/>
          </p:nvPr>
        </p:nvSpPr>
        <p:spPr>
          <a:xfrm>
            <a:off x="419749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Opening Celebration</a:t>
            </a:r>
            <a:endParaRPr/>
          </a:p>
        </p:txBody>
      </p:sp>
      <p:sp>
        <p:nvSpPr>
          <p:cNvPr id="403" name="Google Shape;403;p27"/>
          <p:cNvSpPr txBox="1">
            <a:spLocks noGrp="1"/>
          </p:cNvSpPr>
          <p:nvPr>
            <p:ph type="body" idx="1"/>
          </p:nvPr>
        </p:nvSpPr>
        <p:spPr>
          <a:xfrm>
            <a:off x="580390" y="1659303"/>
            <a:ext cx="5097159" cy="480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Annual membership meeting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Introduction of the Board and Assistants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Awards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Raffle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Win a FREE Night’s Stay at Hershey Lodge!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You MUST BE PRESENT to win.</a:t>
            </a:r>
            <a:endParaRPr sz="2600"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Lots of singing!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Special entertainment by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Parkside Harmony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Parkside Melody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89"/>
              <a:buNone/>
            </a:pPr>
            <a:br>
              <a:rPr lang="en-US"/>
            </a:br>
            <a:endParaRPr sz="2400"/>
          </a:p>
          <a:p>
            <a:pPr marL="228600" lvl="0" indent="-1170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900"/>
          </a:p>
        </p:txBody>
      </p:sp>
      <p:sp>
        <p:nvSpPr>
          <p:cNvPr id="404" name="Google Shape;404;p27"/>
          <p:cNvSpPr txBox="1"/>
          <p:nvPr/>
        </p:nvSpPr>
        <p:spPr>
          <a:xfrm>
            <a:off x="6398631" y="2568370"/>
            <a:ext cx="5490087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 us for a night of music, joy, and chocolate-infused harmony.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We’ll kick off our International Convention and Contests with a celebration as rich as a barbershop chord and as sweet as a Hershey's Kiss.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We'll honor incredible members and blend our voices in true Harmony, Inc. style - all set against the deliciously delightful backdrop of Hershey, PA.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5" name="Google Shape;405;p27" descr="A group of people on stage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25328" y="0"/>
            <a:ext cx="3687098" cy="2458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8"/>
          <p:cNvSpPr txBox="1">
            <a:spLocks noGrp="1"/>
          </p:cNvSpPr>
          <p:nvPr>
            <p:ph type="title"/>
          </p:nvPr>
        </p:nvSpPr>
        <p:spPr>
          <a:xfrm>
            <a:off x="419749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Tag Contest</a:t>
            </a:r>
            <a:endParaRPr/>
          </a:p>
        </p:txBody>
      </p:sp>
      <p:sp>
        <p:nvSpPr>
          <p:cNvPr id="411" name="Google Shape;411;p28"/>
          <p:cNvSpPr txBox="1">
            <a:spLocks noGrp="1"/>
          </p:cNvSpPr>
          <p:nvPr>
            <p:ph type="body" idx="1"/>
          </p:nvPr>
        </p:nvSpPr>
        <p:spPr>
          <a:xfrm>
            <a:off x="580390" y="1659303"/>
            <a:ext cx="5097159" cy="480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The </a:t>
            </a:r>
            <a:r>
              <a:rPr lang="en-US" i="1"/>
              <a:t>Tag Contest</a:t>
            </a:r>
            <a:r>
              <a:rPr lang="en-US"/>
              <a:t> your chance to shine in the most fun, spontaneous way possible!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Grab 3 friends (any voicing!)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Learn &amp; sing a tag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Register your group with a creative name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Win prizes — and the coveted Tag Contest Champion title!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No quartet? No problem! We’ll help you make music with new friends. </a:t>
            </a:r>
            <a:endParaRPr/>
          </a:p>
          <a:p>
            <a:pPr marL="228600" lvl="0" indent="-12604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900"/>
          </a:p>
        </p:txBody>
      </p:sp>
      <p:pic>
        <p:nvPicPr>
          <p:cNvPr id="412" name="Google Shape;412;p28" descr="Tag! You're It! | Devpos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4414" y="365125"/>
            <a:ext cx="6056804" cy="4037869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8"/>
          <p:cNvSpPr txBox="1"/>
          <p:nvPr/>
        </p:nvSpPr>
        <p:spPr>
          <a:xfrm>
            <a:off x="6695768" y="4778477"/>
            <a:ext cx="351011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Thursday @ 8:00 pm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Aztec room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"/>
          <p:cNvSpPr txBox="1"/>
          <p:nvPr/>
        </p:nvSpPr>
        <p:spPr>
          <a:xfrm>
            <a:off x="838200" y="449833"/>
            <a:ext cx="2765844" cy="84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Convention Manager</a:t>
            </a:r>
            <a:br>
              <a:rPr lang="en-US"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Allison Thompson</a:t>
            </a:r>
            <a:br>
              <a:rPr lang="en-US"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36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iccmanager@harmonyinc.org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"/>
          <p:cNvSpPr txBox="1"/>
          <p:nvPr/>
        </p:nvSpPr>
        <p:spPr>
          <a:xfrm>
            <a:off x="4090434" y="449834"/>
            <a:ext cx="3504176" cy="84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Contest/Stage Manager</a:t>
            </a:r>
            <a:br>
              <a:rPr lang="en-US"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Linda Hilko</a:t>
            </a:r>
            <a:br>
              <a:rPr lang="en-US"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36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ICCContestManager@harmonyinc.org</a:t>
            </a:r>
            <a:endParaRPr sz="1600" b="0" i="0" u="sng" strike="noStrike" cap="none">
              <a:solidFill>
                <a:srgbClr val="4472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"/>
          <p:cNvSpPr txBox="1"/>
          <p:nvPr/>
        </p:nvSpPr>
        <p:spPr>
          <a:xfrm>
            <a:off x="7849624" y="422137"/>
            <a:ext cx="3504176" cy="84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On-Site Manager</a:t>
            </a:r>
            <a:br>
              <a:rPr lang="en-US"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Marie Ross</a:t>
            </a:r>
            <a:br>
              <a:rPr lang="en-US"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36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ICCOnsiteManager@harmonyinc.org</a:t>
            </a:r>
            <a:endParaRPr sz="1600" b="0" i="0" u="sng" strike="noStrike" cap="none">
              <a:solidFill>
                <a:srgbClr val="4472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"/>
          <p:cNvSpPr txBox="1"/>
          <p:nvPr/>
        </p:nvSpPr>
        <p:spPr>
          <a:xfrm>
            <a:off x="845232" y="1752888"/>
            <a:ext cx="2765844" cy="84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Registration Manager</a:t>
            </a:r>
            <a:br>
              <a:rPr lang="en-US"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Linda Briggs</a:t>
            </a:r>
            <a:br>
              <a:rPr lang="en-US"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36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ICCRegistrar@harmonyinc.org</a:t>
            </a:r>
            <a:endParaRPr sz="1600" b="0" i="0" u="sng" strike="noStrike" cap="none">
              <a:solidFill>
                <a:srgbClr val="4472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"/>
          <p:cNvSpPr txBox="1"/>
          <p:nvPr/>
        </p:nvSpPr>
        <p:spPr>
          <a:xfrm>
            <a:off x="7936919" y="1755588"/>
            <a:ext cx="3547494" cy="84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Volunteer Manager</a:t>
            </a:r>
            <a:br>
              <a:rPr lang="en-US"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Debbie Wilson</a:t>
            </a:r>
            <a:br>
              <a:rPr lang="en-US"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36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ICCVolunteerManager@harmonyinc.org</a:t>
            </a:r>
            <a:endParaRPr sz="1600" b="0" i="0" u="sng" strike="noStrike" cap="none">
              <a:solidFill>
                <a:srgbClr val="4472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"/>
          <p:cNvSpPr txBox="1"/>
          <p:nvPr/>
        </p:nvSpPr>
        <p:spPr>
          <a:xfrm>
            <a:off x="4275017" y="1740819"/>
            <a:ext cx="3135010" cy="84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Award/Services Manager</a:t>
            </a:r>
            <a:br>
              <a:rPr lang="en-US"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Margaret Cain</a:t>
            </a:r>
            <a:br>
              <a:rPr lang="en-US"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36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ICCServicesMgr@harmonyinc.org</a:t>
            </a:r>
            <a:endParaRPr sz="1600" b="0" i="0" u="sng" strike="noStrike" cap="none">
              <a:solidFill>
                <a:srgbClr val="4472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"/>
          <p:cNvSpPr txBox="1"/>
          <p:nvPr/>
        </p:nvSpPr>
        <p:spPr>
          <a:xfrm>
            <a:off x="4275017" y="3148536"/>
            <a:ext cx="3135010" cy="84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Convention Team Assistant</a:t>
            </a:r>
            <a:br>
              <a:rPr lang="en-US"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Debbie Glenn</a:t>
            </a:r>
            <a:br>
              <a:rPr lang="en-US"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36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ICCTeamAssistant@harmonyinc.org</a:t>
            </a:r>
            <a:endParaRPr sz="1600" b="0" i="0" u="sng" strike="noStrike" cap="none">
              <a:solidFill>
                <a:srgbClr val="4472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"/>
          <p:cNvSpPr txBox="1"/>
          <p:nvPr/>
        </p:nvSpPr>
        <p:spPr>
          <a:xfrm>
            <a:off x="8035600" y="3135760"/>
            <a:ext cx="3135010" cy="84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Services Assistant</a:t>
            </a:r>
            <a:br>
              <a:rPr lang="en-US"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Ruth Maple</a:t>
            </a:r>
            <a:br>
              <a:rPr lang="en-US"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36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ICCBusinessAsst@harmonyinc.org</a:t>
            </a:r>
            <a:endParaRPr sz="1600" b="0" i="0" u="sng" strike="noStrike" cap="none">
              <a:solidFill>
                <a:srgbClr val="4472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"/>
          <p:cNvSpPr txBox="1"/>
          <p:nvPr/>
        </p:nvSpPr>
        <p:spPr>
          <a:xfrm>
            <a:off x="705167" y="3123542"/>
            <a:ext cx="3135009" cy="84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Marketing Assistant</a:t>
            </a:r>
            <a:br>
              <a:rPr lang="en-US"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Shannon Shelton-Muller</a:t>
            </a:r>
            <a:br>
              <a:rPr lang="en-US"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36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ICCMarketingAsst@harmonyinc.org</a:t>
            </a:r>
            <a:endParaRPr sz="1600" b="0" i="0" u="sng" strike="noStrike" cap="none">
              <a:solidFill>
                <a:srgbClr val="4472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"/>
          <p:cNvSpPr txBox="1">
            <a:spLocks noGrp="1"/>
          </p:cNvSpPr>
          <p:nvPr>
            <p:ph type="title"/>
          </p:nvPr>
        </p:nvSpPr>
        <p:spPr>
          <a:xfrm>
            <a:off x="584722" y="49085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Convention Team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1A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9" name="Google Shape;419;p29" descr="A blue and white invitation&#10;&#10;AI-generated content may be incorrect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82091" y="0"/>
            <a:ext cx="8188262" cy="6864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0"/>
          <p:cNvSpPr txBox="1">
            <a:spLocks noGrp="1"/>
          </p:cNvSpPr>
          <p:nvPr>
            <p:ph type="title"/>
          </p:nvPr>
        </p:nvSpPr>
        <p:spPr>
          <a:xfrm>
            <a:off x="838200" y="110904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Saturday Showcase</a:t>
            </a:r>
            <a:endParaRPr/>
          </a:p>
        </p:txBody>
      </p:sp>
      <p:sp>
        <p:nvSpPr>
          <p:cNvPr id="425" name="Google Shape;425;p30"/>
          <p:cNvSpPr txBox="1">
            <a:spLocks noGrp="1"/>
          </p:cNvSpPr>
          <p:nvPr>
            <p:ph type="body" idx="1"/>
          </p:nvPr>
        </p:nvSpPr>
        <p:spPr>
          <a:xfrm>
            <a:off x="1351947" y="3212023"/>
            <a:ext cx="9713843" cy="2771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All members and guests are invited to the annual showcase event.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It’s a great way to close out IC&amp;C as we recognize and hear from our top medalists.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Anyone attending the dinner will have assigned seating to ensure they get the best seats.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For all others seating will be on a first come, first served basis. 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1"/>
          <p:cNvSpPr txBox="1">
            <a:spLocks noGrp="1"/>
          </p:cNvSpPr>
          <p:nvPr>
            <p:ph type="title"/>
          </p:nvPr>
        </p:nvSpPr>
        <p:spPr>
          <a:xfrm>
            <a:off x="838200" y="12033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Education Classes</a:t>
            </a:r>
            <a:endParaRPr/>
          </a:p>
        </p:txBody>
      </p:sp>
      <p:sp>
        <p:nvSpPr>
          <p:cNvPr id="431" name="Google Shape;431;p31"/>
          <p:cNvSpPr/>
          <p:nvPr/>
        </p:nvSpPr>
        <p:spPr>
          <a:xfrm>
            <a:off x="838200" y="2890403"/>
            <a:ext cx="10506456" cy="815522"/>
          </a:xfrm>
          <a:prstGeom prst="roundRect">
            <a:avLst>
              <a:gd name="adj" fmla="val 1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31"/>
          <p:cNvSpPr/>
          <p:nvPr/>
        </p:nvSpPr>
        <p:spPr>
          <a:xfrm>
            <a:off x="1084895" y="3073896"/>
            <a:ext cx="448537" cy="44853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31"/>
          <p:cNvSpPr/>
          <p:nvPr/>
        </p:nvSpPr>
        <p:spPr>
          <a:xfrm>
            <a:off x="1780127" y="2890403"/>
            <a:ext cx="9564528" cy="815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31"/>
          <p:cNvSpPr txBox="1"/>
          <p:nvPr/>
        </p:nvSpPr>
        <p:spPr>
          <a:xfrm>
            <a:off x="1780127" y="2890403"/>
            <a:ext cx="9564528" cy="815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300" tIns="86300" rIns="86300" bIns="863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IC&amp;C is more than just contests and singing. We are fortunate that our talented members and panel volunteer of their time to help us all become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Harmony Stronger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31"/>
          <p:cNvSpPr/>
          <p:nvPr/>
        </p:nvSpPr>
        <p:spPr>
          <a:xfrm>
            <a:off x="838200" y="3909806"/>
            <a:ext cx="10506456" cy="815522"/>
          </a:xfrm>
          <a:prstGeom prst="roundRect">
            <a:avLst>
              <a:gd name="adj" fmla="val 1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31"/>
          <p:cNvSpPr/>
          <p:nvPr/>
        </p:nvSpPr>
        <p:spPr>
          <a:xfrm>
            <a:off x="1084895" y="4093298"/>
            <a:ext cx="448537" cy="44853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31"/>
          <p:cNvSpPr/>
          <p:nvPr/>
        </p:nvSpPr>
        <p:spPr>
          <a:xfrm>
            <a:off x="1780127" y="3909806"/>
            <a:ext cx="9564528" cy="815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31"/>
          <p:cNvSpPr txBox="1"/>
          <p:nvPr/>
        </p:nvSpPr>
        <p:spPr>
          <a:xfrm>
            <a:off x="1780127" y="3909806"/>
            <a:ext cx="9564528" cy="815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300" tIns="86300" rIns="86300" bIns="863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sure to take advantage of this opportunity during IC&amp;C.  Classes will be offered on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Thursday and Saturday mornings.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31"/>
          <p:cNvSpPr/>
          <p:nvPr/>
        </p:nvSpPr>
        <p:spPr>
          <a:xfrm>
            <a:off x="838200" y="4929208"/>
            <a:ext cx="10506456" cy="815522"/>
          </a:xfrm>
          <a:prstGeom prst="roundRect">
            <a:avLst>
              <a:gd name="adj" fmla="val 1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31"/>
          <p:cNvSpPr/>
          <p:nvPr/>
        </p:nvSpPr>
        <p:spPr>
          <a:xfrm>
            <a:off x="1084895" y="5112701"/>
            <a:ext cx="448537" cy="44853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31"/>
          <p:cNvSpPr/>
          <p:nvPr/>
        </p:nvSpPr>
        <p:spPr>
          <a:xfrm>
            <a:off x="1780127" y="4929208"/>
            <a:ext cx="9564528" cy="815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31"/>
          <p:cNvSpPr txBox="1"/>
          <p:nvPr/>
        </p:nvSpPr>
        <p:spPr>
          <a:xfrm>
            <a:off x="1780127" y="4929208"/>
            <a:ext cx="9564528" cy="815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300" tIns="86300" rIns="86300" bIns="863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the classes are finalized, they will be posted on the IC&amp;C page of our website and mobile app.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2"/>
          <p:cNvSpPr txBox="1">
            <a:spLocks noGrp="1"/>
          </p:cNvSpPr>
          <p:nvPr>
            <p:ph type="title"/>
          </p:nvPr>
        </p:nvSpPr>
        <p:spPr>
          <a:xfrm>
            <a:off x="676275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Volunteer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3"/>
          <p:cNvSpPr txBox="1">
            <a:spLocks noGrp="1"/>
          </p:cNvSpPr>
          <p:nvPr>
            <p:ph type="title"/>
          </p:nvPr>
        </p:nvSpPr>
        <p:spPr>
          <a:xfrm>
            <a:off x="7129220" y="345741"/>
            <a:ext cx="5062780" cy="62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000"/>
              <a:t>Volunteering</a:t>
            </a:r>
            <a:endParaRPr/>
          </a:p>
        </p:txBody>
      </p:sp>
      <p:sp>
        <p:nvSpPr>
          <p:cNvPr id="453" name="Google Shape;453;p33"/>
          <p:cNvSpPr txBox="1">
            <a:spLocks noGrp="1"/>
          </p:cNvSpPr>
          <p:nvPr>
            <p:ph type="body" idx="1"/>
          </p:nvPr>
        </p:nvSpPr>
        <p:spPr>
          <a:xfrm>
            <a:off x="7287875" y="1154074"/>
            <a:ext cx="4379100" cy="41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US" sz="1800">
                <a:solidFill>
                  <a:srgbClr val="222222"/>
                </a:solidFill>
              </a:rPr>
              <a:t>Meet new people, see contestants preparing themselves for the stage as they go through the pattern, and get a different perspective on the convention.</a:t>
            </a:r>
            <a:endParaRPr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solidFill>
                <a:srgbClr val="222222"/>
              </a:solidFill>
            </a:endParaRPr>
          </a:p>
          <a:p>
            <a:pPr marL="228600" lvl="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</a:pPr>
            <a:r>
              <a:rPr lang="en-US" sz="1800">
                <a:solidFill>
                  <a:srgbClr val="222222"/>
                </a:solidFill>
              </a:rPr>
              <a:t>Form opens in September (after draw)</a:t>
            </a:r>
            <a:endParaRPr sz="1800">
              <a:solidFill>
                <a:srgbClr val="222222"/>
              </a:solidFill>
            </a:endParaRPr>
          </a:p>
          <a:p>
            <a:pPr marL="228600" lvl="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</a:pPr>
            <a:r>
              <a:rPr lang="en-US" sz="1800">
                <a:solidFill>
                  <a:srgbClr val="222222"/>
                </a:solidFill>
              </a:rPr>
              <a:t>Browse through the many volunteer opportunities. </a:t>
            </a:r>
            <a:endParaRPr/>
          </a:p>
          <a:p>
            <a:pPr marL="228600" lvl="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</a:pPr>
            <a:r>
              <a:rPr lang="en-US" sz="1800">
                <a:solidFill>
                  <a:srgbClr val="222222"/>
                </a:solidFill>
              </a:rPr>
              <a:t>Find a job that interests you and fits with your schedule,</a:t>
            </a:r>
            <a:endParaRPr sz="1800">
              <a:solidFill>
                <a:srgbClr val="222222"/>
              </a:solidFill>
            </a:endParaRPr>
          </a:p>
          <a:p>
            <a:pPr marL="228600" lvl="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</a:pPr>
            <a:r>
              <a:rPr lang="en-US" sz="1800">
                <a:solidFill>
                  <a:srgbClr val="222222"/>
                </a:solidFill>
              </a:rPr>
              <a:t>Try something new </a:t>
            </a:r>
            <a:r>
              <a:rPr lang="en-US" sz="1800" i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(and remember what happens behind the scenes at IC&amp;C, stays behind the scenes at IC&amp;C 😉)</a:t>
            </a:r>
            <a:endParaRPr sz="1800" i="1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solidFill>
                <a:srgbClr val="222222"/>
              </a:solidFill>
            </a:endParaRPr>
          </a:p>
        </p:txBody>
      </p:sp>
      <p:cxnSp>
        <p:nvCxnSpPr>
          <p:cNvPr id="454" name="Google Shape;454;p33"/>
          <p:cNvCxnSpPr/>
          <p:nvPr/>
        </p:nvCxnSpPr>
        <p:spPr>
          <a:xfrm>
            <a:off x="7287872" y="1154082"/>
            <a:ext cx="3813046" cy="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55" name="Google Shape;45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53717" y="5223430"/>
            <a:ext cx="2064751" cy="151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75" y="529860"/>
            <a:ext cx="6338233" cy="6023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4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34"/>
          <p:cNvSpPr txBox="1">
            <a:spLocks noGrp="1"/>
          </p:cNvSpPr>
          <p:nvPr>
            <p:ph type="title"/>
          </p:nvPr>
        </p:nvSpPr>
        <p:spPr>
          <a:xfrm>
            <a:off x="433953" y="345741"/>
            <a:ext cx="11758047" cy="62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000"/>
              <a:t>Volunteer Opportunity Examples	</a:t>
            </a:r>
            <a:endParaRPr/>
          </a:p>
        </p:txBody>
      </p:sp>
      <p:sp>
        <p:nvSpPr>
          <p:cNvPr id="463" name="Google Shape;463;p34"/>
          <p:cNvSpPr txBox="1">
            <a:spLocks noGrp="1"/>
          </p:cNvSpPr>
          <p:nvPr>
            <p:ph type="body" idx="1"/>
          </p:nvPr>
        </p:nvSpPr>
        <p:spPr>
          <a:xfrm>
            <a:off x="6625101" y="2081931"/>
            <a:ext cx="5126400" cy="42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None/>
            </a:pPr>
            <a:r>
              <a:rPr lang="en-US" sz="19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Door Monitors</a:t>
            </a: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: Open and close the doors into the contest hall so the contest flows smoothly and there are no disruptions during a performance. You may take turns sitting inside and outside the contest hall with the other monitors, so you’ll see part of the contest. </a:t>
            </a:r>
            <a:endParaRPr sz="290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70C0"/>
              </a:buClr>
              <a:buSzPts val="1800"/>
              <a:buNone/>
            </a:pPr>
            <a:r>
              <a:rPr lang="en-US" sz="1900" b="1" i="1">
                <a:solidFill>
                  <a:srgbClr val="0070C0"/>
                </a:solidFill>
              </a:rPr>
              <a:t>Pattern Escort</a:t>
            </a: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900"/>
              <a:t>Escort contestant(s) from warm-up room to stage door.</a:t>
            </a:r>
            <a:endParaRPr sz="290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70C0"/>
              </a:buClr>
              <a:buSzPts val="1800"/>
              <a:buNone/>
            </a:pPr>
            <a:r>
              <a:rPr lang="en-US" sz="19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Warm-up Room Monitor</a:t>
            </a: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: Greet incoming contestants. Keep track of the time allotted to each contestant and give them a 2-minute warning before it’s time to move to the stage. </a:t>
            </a:r>
            <a:endParaRPr sz="2900"/>
          </a:p>
          <a:p>
            <a:pPr marL="0" marR="0" lvl="0" indent="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>
              <a:solidFill>
                <a:srgbClr val="222222"/>
              </a:solidFill>
            </a:endParaRPr>
          </a:p>
        </p:txBody>
      </p:sp>
      <p:cxnSp>
        <p:nvCxnSpPr>
          <p:cNvPr id="464" name="Google Shape;464;p34"/>
          <p:cNvCxnSpPr/>
          <p:nvPr/>
        </p:nvCxnSpPr>
        <p:spPr>
          <a:xfrm rot="10800000" flipH="1">
            <a:off x="592604" y="1125684"/>
            <a:ext cx="6411600" cy="1290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5" name="Google Shape;465;p34"/>
          <p:cNvSpPr txBox="1"/>
          <p:nvPr/>
        </p:nvSpPr>
        <p:spPr>
          <a:xfrm>
            <a:off x="592600" y="1395075"/>
            <a:ext cx="5439900" cy="47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900" b="1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Seat Counter</a:t>
            </a:r>
            <a:r>
              <a:rPr lang="en-US" sz="19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the Opening Ceremony, stick around the ballroom and help the Registration Manager number the VIP seats. You’ll be done in under 30 minutes.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900" b="1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Showcase Dinner Assistant</a:t>
            </a: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Direct members to their tables at the Saturday night banquet. Only half-hour job. 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900" b="1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Education Classes</a:t>
            </a: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Attend an education class, introduce the presenter, and take a headcount. At the end of the class give presenter a 5 min. warning and let them know when time has expired. You’re already taking the class, why not try something new. 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6" name="Google Shape;46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7588" y="291027"/>
            <a:ext cx="2040488" cy="1499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5"/>
          <p:cNvSpPr txBox="1">
            <a:spLocks noGrp="1"/>
          </p:cNvSpPr>
          <p:nvPr>
            <p:ph type="title"/>
          </p:nvPr>
        </p:nvSpPr>
        <p:spPr>
          <a:xfrm>
            <a:off x="676275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IC&amp;C Resources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6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8" name="Google Shape;478;p36" descr="People Raising Their Hands"/>
          <p:cNvPicPr preferRelativeResize="0"/>
          <p:nvPr/>
        </p:nvPicPr>
        <p:blipFill rotWithShape="1">
          <a:blip r:embed="rId3">
            <a:alphaModFix/>
          </a:blip>
          <a:srcRect t="210" r="1" b="7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36"/>
          <p:cNvSpPr/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1372"/>
                </a:srgbClr>
              </a:gs>
              <a:gs pos="50000">
                <a:srgbClr val="000000">
                  <a:alpha val="26274"/>
                </a:srgbClr>
              </a:gs>
              <a:gs pos="75000">
                <a:srgbClr val="000000">
                  <a:alpha val="11372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36"/>
          <p:cNvSpPr txBox="1"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Calibri"/>
              <a:buNone/>
            </a:pPr>
            <a:r>
              <a:rPr lang="en-US" sz="5200">
                <a:solidFill>
                  <a:srgbClr val="FFFFFF"/>
                </a:solidFill>
              </a:rPr>
              <a:t>Questions	</a:t>
            </a:r>
            <a:endParaRPr/>
          </a:p>
        </p:txBody>
      </p:sp>
      <p:pic>
        <p:nvPicPr>
          <p:cNvPr id="481" name="Google Shape;481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993" y="325550"/>
            <a:ext cx="2214242" cy="1627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"/>
          <p:cNvSpPr txBox="1">
            <a:spLocks noGrp="1"/>
          </p:cNvSpPr>
          <p:nvPr>
            <p:ph type="title"/>
          </p:nvPr>
        </p:nvSpPr>
        <p:spPr>
          <a:xfrm>
            <a:off x="676275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Logistics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IC&amp;C Agenda Overview</a:t>
            </a:r>
            <a:endParaRPr/>
          </a:p>
        </p:txBody>
      </p:sp>
      <p:sp>
        <p:nvSpPr>
          <p:cNvPr id="199" name="Google Shape;199;p5"/>
          <p:cNvSpPr txBox="1">
            <a:spLocks noGrp="1"/>
          </p:cNvSpPr>
          <p:nvPr>
            <p:ph type="body" idx="1"/>
          </p:nvPr>
        </p:nvSpPr>
        <p:spPr>
          <a:xfrm>
            <a:off x="552450" y="1731051"/>
            <a:ext cx="55435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7"/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Wednesday, November 6</a:t>
            </a:r>
            <a:br>
              <a:rPr lang="en-US" sz="20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2:00 pm – Registration &amp; Harmony Mall open</a:t>
            </a:r>
            <a:br>
              <a:rPr lang="en-US" sz="20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3:00 pm – IBOD Installation &amp; Reception</a:t>
            </a:r>
            <a:br>
              <a:rPr lang="en-US" sz="20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4:00 pm – Quartet Stage Viewing</a:t>
            </a:r>
            <a:br>
              <a:rPr lang="en-US" sz="20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5:00 pm – Chorus Stage Viewing</a:t>
            </a:r>
            <a:br>
              <a:rPr lang="en-US" sz="20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7:00 pm - Opening Celebration</a:t>
            </a:r>
            <a:br>
              <a:rPr lang="en-US" sz="20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9:30 pm –Sing with the Queens</a:t>
            </a:r>
            <a:endParaRPr/>
          </a:p>
          <a:p>
            <a:pPr marL="2286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7"/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7"/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Thursday, November 9</a:t>
            </a:r>
            <a:br>
              <a:rPr lang="en-US" sz="2000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9:00 am – Education classes</a:t>
            </a:r>
            <a:br>
              <a:rPr lang="en-US" sz="20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11:30 am - Quartet Semi Finals</a:t>
            </a:r>
            <a:br>
              <a:rPr lang="en-US" sz="20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7:30 pm – International Chorus Rehearsal</a:t>
            </a:r>
            <a:br>
              <a:rPr lang="en-US" sz="20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8:30 pm – Tag Contest</a:t>
            </a:r>
            <a:endParaRPr/>
          </a:p>
          <a:p>
            <a:pPr marL="2286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7"/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endParaRPr/>
          </a:p>
        </p:txBody>
      </p:sp>
      <p:sp>
        <p:nvSpPr>
          <p:cNvPr id="200" name="Google Shape;200;p5"/>
          <p:cNvSpPr txBox="1"/>
          <p:nvPr/>
        </p:nvSpPr>
        <p:spPr>
          <a:xfrm>
            <a:off x="6554560" y="1149909"/>
            <a:ext cx="508499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Friday, November 10</a:t>
            </a:r>
            <a:b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9:00 am – Chorus Contest</a:t>
            </a: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7:00 pm – Minor Chords Rehearsal</a:t>
            </a: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7:30 pm – AHQ reception</a:t>
            </a: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8:30 pm – Parade of Champions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Saturday, November 11</a:t>
            </a: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8:30 am – Education Classes</a:t>
            </a: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9:30 – Minor Chords Rehearsal</a:t>
            </a: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11:00 am – Quartet Finals</a:t>
            </a: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6:00 pm – Dinner</a:t>
            </a: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8:00 pm – Showcase of Champions</a:t>
            </a: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10:00 - Hospitality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 txBox="1"/>
          <p:nvPr/>
        </p:nvSpPr>
        <p:spPr>
          <a:xfrm>
            <a:off x="137678" y="6281321"/>
            <a:ext cx="399097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All times are subject to change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1"/>
          <p:cNvSpPr txBox="1">
            <a:spLocks noGrp="1"/>
          </p:cNvSpPr>
          <p:nvPr>
            <p:ph type="title"/>
          </p:nvPr>
        </p:nvSpPr>
        <p:spPr>
          <a:xfrm>
            <a:off x="838200" y="11400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Livestream</a:t>
            </a:r>
            <a:endParaRPr/>
          </a:p>
        </p:txBody>
      </p:sp>
      <p:sp>
        <p:nvSpPr>
          <p:cNvPr id="207" name="Google Shape;207;p61"/>
          <p:cNvSpPr txBox="1">
            <a:spLocks noGrp="1"/>
          </p:cNvSpPr>
          <p:nvPr>
            <p:ph type="body" idx="1"/>
          </p:nvPr>
        </p:nvSpPr>
        <p:spPr>
          <a:xfrm>
            <a:off x="838200" y="2998186"/>
            <a:ext cx="11157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$40 for the full streaming package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000"/>
              <a:t>All contests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000"/>
              <a:t>Opening Celebration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000"/>
              <a:t>Parade of Champions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000"/>
              <a:t>One week to access the recordings of all of the above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$20 for replays only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000"/>
              <a:t>One week to access all the recordings listed above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000"/>
              <a:t>On the Sunday of the convention, the website automatically switches to the $20 price point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000"/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</p:txBody>
      </p:sp>
      <p:sp>
        <p:nvSpPr>
          <p:cNvPr id="208" name="Google Shape;208;p61"/>
          <p:cNvSpPr txBox="1"/>
          <p:nvPr/>
        </p:nvSpPr>
        <p:spPr>
          <a:xfrm>
            <a:off x="838200" y="2079169"/>
            <a:ext cx="780681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Harmony Incorporated Stream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"/>
          <p:cNvSpPr txBox="1">
            <a:spLocks noGrp="1"/>
          </p:cNvSpPr>
          <p:nvPr>
            <p:ph type="title"/>
          </p:nvPr>
        </p:nvSpPr>
        <p:spPr>
          <a:xfrm>
            <a:off x="838200" y="11400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Convention App</a:t>
            </a:r>
            <a:endParaRPr/>
          </a:p>
        </p:txBody>
      </p:sp>
      <p:sp>
        <p:nvSpPr>
          <p:cNvPr id="214" name="Google Shape;214;p6"/>
          <p:cNvSpPr txBox="1">
            <a:spLocks noGrp="1"/>
          </p:cNvSpPr>
          <p:nvPr>
            <p:ph type="body" idx="1"/>
          </p:nvPr>
        </p:nvSpPr>
        <p:spPr>
          <a:xfrm>
            <a:off x="3781586" y="3166699"/>
            <a:ext cx="8214102" cy="332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Everything you need to know will be at your fingertips!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Access the full agenda and chat with other attendees.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Instructions on how to download and use the app will be sent out prior to IC&amp;C.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Programs will be made available in advance to print or view online in addition to daily sheets with contestant info.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/>
              <a:t>You can order a printed program for $5 when you purchase your AEP.</a:t>
            </a:r>
            <a:endParaRPr sz="2400" b="1"/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</p:txBody>
      </p:sp>
      <p:pic>
        <p:nvPicPr>
          <p:cNvPr id="215" name="Google Shape;215;p6" descr="Mobile App Planning: 5 Things You Must Know BEFORE You Start"/>
          <p:cNvPicPr preferRelativeResize="0"/>
          <p:nvPr/>
        </p:nvPicPr>
        <p:blipFill rotWithShape="1">
          <a:blip r:embed="rId4">
            <a:alphaModFix/>
          </a:blip>
          <a:srcRect l="23717" r="16368" b="8569"/>
          <a:stretch/>
        </p:blipFill>
        <p:spPr>
          <a:xfrm>
            <a:off x="0" y="2623088"/>
            <a:ext cx="3528116" cy="4234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7"/>
          <p:cNvSpPr txBox="1">
            <a:spLocks noGrp="1"/>
          </p:cNvSpPr>
          <p:nvPr>
            <p:ph type="title"/>
          </p:nvPr>
        </p:nvSpPr>
        <p:spPr>
          <a:xfrm>
            <a:off x="474996" y="161108"/>
            <a:ext cx="53933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Travel</a:t>
            </a:r>
            <a:endParaRPr/>
          </a:p>
        </p:txBody>
      </p:sp>
      <p:sp>
        <p:nvSpPr>
          <p:cNvPr id="223" name="Google Shape;223;p7"/>
          <p:cNvSpPr txBox="1">
            <a:spLocks noGrp="1"/>
          </p:cNvSpPr>
          <p:nvPr>
            <p:ph type="body" idx="1"/>
          </p:nvPr>
        </p:nvSpPr>
        <p:spPr>
          <a:xfrm>
            <a:off x="489856" y="1474167"/>
            <a:ext cx="5885063" cy="4836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The closest airport is Harrisburg International Airport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(MDT)</a:t>
            </a:r>
            <a:endParaRPr sz="2000"/>
          </a:p>
          <a:p>
            <a:pPr marL="228600" lvl="0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Uber, Lyft and GoVysh are the ridesharing providers at HIA.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Passengers will meet their driver on the 3</a:t>
            </a:r>
            <a:r>
              <a:rPr lang="en-US" sz="2000" baseline="30000"/>
              <a:t>rd</a:t>
            </a:r>
            <a:r>
              <a:rPr lang="en-US" sz="2000"/>
              <a:t> floor of the parking garage, in the designated passenger pick up zone.</a:t>
            </a:r>
            <a:br>
              <a:rPr lang="en-US" sz="2000"/>
            </a:br>
            <a:endParaRPr sz="200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Click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here</a:t>
            </a:r>
            <a:r>
              <a:rPr lang="en-US" sz="2000"/>
              <a:t> to see other ground transportation options available including taxis, busses and car services</a:t>
            </a:r>
            <a:endParaRPr sz="2000"/>
          </a:p>
          <a:p>
            <a:pPr marL="228600" lvl="0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If you are driving, 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click here </a:t>
            </a:r>
            <a:r>
              <a:rPr lang="en-US" sz="2000"/>
              <a:t>for directions to the hotel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 b="0" i="0">
                <a:solidFill>
                  <a:srgbClr val="000000"/>
                </a:solidFill>
                <a:highlight>
                  <a:srgbClr val="FFFFFF"/>
                </a:highlight>
              </a:rPr>
              <a:t>Complimentary self parking is available onsite</a:t>
            </a:r>
            <a:br>
              <a:rPr lang="en-US" sz="2000"/>
            </a:br>
            <a:endParaRPr sz="2000"/>
          </a:p>
        </p:txBody>
      </p:sp>
      <p:pic>
        <p:nvPicPr>
          <p:cNvPr id="224" name="Google Shape;224;p7" descr="5 Reasons Why Traveling by Plane is Better Than a Car - Livable Region"/>
          <p:cNvPicPr preferRelativeResize="0"/>
          <p:nvPr/>
        </p:nvPicPr>
        <p:blipFill rotWithShape="1">
          <a:blip r:embed="rId6">
            <a:alphaModFix/>
          </a:blip>
          <a:srcRect l="14708" r="10387" b="-1"/>
          <a:stretch/>
        </p:blipFill>
        <p:spPr>
          <a:xfrm>
            <a:off x="6629553" y="921125"/>
            <a:ext cx="4836432" cy="4836432"/>
          </a:xfrm>
          <a:custGeom>
            <a:avLst/>
            <a:gdLst/>
            <a:ahLst/>
            <a:cxnLst/>
            <a:rect l="l" t="t" r="r" b="b"/>
            <a:pathLst>
              <a:path w="2663168" h="2663168" extrusionOk="0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25" name="Google Shape;225;p7"/>
          <p:cNvSpPr/>
          <p:nvPr/>
        </p:nvSpPr>
        <p:spPr>
          <a:xfrm rot="10389197" flipH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noFill/>
          <a:ln w="127000" cap="rnd" cmpd="sng">
            <a:solidFill>
              <a:schemeClr val="accent4">
                <a:alpha val="91372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7"/>
          <p:cNvSpPr/>
          <p:nvPr/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7" name="Google Shape;227;p7"/>
          <p:cNvCxnSpPr/>
          <p:nvPr/>
        </p:nvCxnSpPr>
        <p:spPr>
          <a:xfrm>
            <a:off x="578985" y="1238761"/>
            <a:ext cx="4384903" cy="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"/>
          <p:cNvSpPr txBox="1">
            <a:spLocks noGrp="1"/>
          </p:cNvSpPr>
          <p:nvPr>
            <p:ph type="title"/>
          </p:nvPr>
        </p:nvSpPr>
        <p:spPr>
          <a:xfrm>
            <a:off x="381000" y="1177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Hotel Reservations</a:t>
            </a:r>
            <a:endParaRPr/>
          </a:p>
        </p:txBody>
      </p:sp>
      <p:sp>
        <p:nvSpPr>
          <p:cNvPr id="233" name="Google Shape;233;p8"/>
          <p:cNvSpPr txBox="1">
            <a:spLocks noGrp="1"/>
          </p:cNvSpPr>
          <p:nvPr>
            <p:ph type="body" idx="1"/>
          </p:nvPr>
        </p:nvSpPr>
        <p:spPr>
          <a:xfrm>
            <a:off x="538761" y="1293924"/>
            <a:ext cx="5213837" cy="5217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000" u="sng">
                <a:solidFill>
                  <a:schemeClr val="hlink"/>
                </a:solidFill>
                <a:hlinkClick r:id="rId4"/>
              </a:rPr>
              <a:t>Hershey Lodge</a:t>
            </a:r>
            <a:br>
              <a:rPr lang="en-US" sz="2000"/>
            </a:b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000" b="1"/>
              <a:t>Double Double or King:  </a:t>
            </a:r>
            <a:endParaRPr sz="200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000" b="1"/>
              <a:t>$179 + 11% tax = $198.69 USD</a:t>
            </a:r>
            <a:r>
              <a:rPr lang="en-US" sz="2000"/>
              <a:t> 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000"/>
              <a:t>Reservations must be accompanied by a valid major credit card to hold the room.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000"/>
              <a:t>Cancel </a:t>
            </a:r>
            <a:r>
              <a:rPr lang="en-US" sz="2000" b="1"/>
              <a:t>3 days prior </a:t>
            </a:r>
            <a:r>
              <a:rPr lang="en-US" sz="2000"/>
              <a:t>to arrival to avoid one night charge plus tax.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000"/>
              <a:t>Check-in is 4:00 PM ET. Check-out time is 11:00 AM ET.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000"/>
              <a:t>Members are required to stay at the convention hotel or pay the Fair Share Assessment Fee of $199.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000" b="1"/>
              <a:t>Reservation deadline is September 17, 2025</a:t>
            </a:r>
            <a:r>
              <a:rPr lang="en-US" sz="2000"/>
              <a:t>.</a:t>
            </a:r>
            <a:endParaRPr sz="2000"/>
          </a:p>
          <a:p>
            <a:pPr marL="228600" lvl="0" indent="-1587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/>
          </a:p>
        </p:txBody>
      </p:sp>
      <p:pic>
        <p:nvPicPr>
          <p:cNvPr id="234" name="Google Shape;234;p8" descr="Hershey Lod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05292" y="509010"/>
            <a:ext cx="5043783" cy="3356408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8"/>
          <p:cNvSpPr txBox="1"/>
          <p:nvPr/>
        </p:nvSpPr>
        <p:spPr>
          <a:xfrm>
            <a:off x="6605292" y="4083627"/>
            <a:ext cx="504378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one: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 out </a:t>
            </a:r>
            <a:r>
              <a:rPr lang="en-US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two: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 email for confirmation number (could take 5-7 days)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three: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 hotel at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855.729.3108</a:t>
            </a:r>
            <a:r>
              <a:rPr lang="en-US" sz="18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make deposit payment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2306</Words>
  <Application>Microsoft Office PowerPoint</Application>
  <PresentationFormat>Widescreen</PresentationFormat>
  <Paragraphs>272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Times New Roman</vt:lpstr>
      <vt:lpstr>Calibri</vt:lpstr>
      <vt:lpstr>Play</vt:lpstr>
      <vt:lpstr>Arial</vt:lpstr>
      <vt:lpstr>Office Theme</vt:lpstr>
      <vt:lpstr>1_Office Theme</vt:lpstr>
      <vt:lpstr>PowerPoint Presentation</vt:lpstr>
      <vt:lpstr>Agenda</vt:lpstr>
      <vt:lpstr>Convention Team</vt:lpstr>
      <vt:lpstr>Logistics</vt:lpstr>
      <vt:lpstr>IC&amp;C Agenda Overview</vt:lpstr>
      <vt:lpstr>Livestream</vt:lpstr>
      <vt:lpstr>Convention App</vt:lpstr>
      <vt:lpstr>Travel</vt:lpstr>
      <vt:lpstr>Hotel Reservations</vt:lpstr>
      <vt:lpstr>AEP Purchase</vt:lpstr>
      <vt:lpstr>PowerPoint Presentation</vt:lpstr>
      <vt:lpstr>Registration</vt:lpstr>
      <vt:lpstr>Contestants</vt:lpstr>
      <vt:lpstr>Contestants</vt:lpstr>
      <vt:lpstr>PowerPoint Presentation</vt:lpstr>
      <vt:lpstr>Stage Diagram</vt:lpstr>
      <vt:lpstr>Panel</vt:lpstr>
      <vt:lpstr>Stage Viewing</vt:lpstr>
      <vt:lpstr>Rehearsal Rooms</vt:lpstr>
      <vt:lpstr>Attendees</vt:lpstr>
      <vt:lpstr>Harmony Mall</vt:lpstr>
      <vt:lpstr>Saturday Dinner Buffet</vt:lpstr>
      <vt:lpstr>PowerPoint Presentation</vt:lpstr>
      <vt:lpstr>PowerPoint Presentation</vt:lpstr>
      <vt:lpstr>Scooter Rental</vt:lpstr>
      <vt:lpstr>Activities</vt:lpstr>
      <vt:lpstr>IBOD Installation and Reception</vt:lpstr>
      <vt:lpstr>Opening Celebration</vt:lpstr>
      <vt:lpstr>Tag Contest</vt:lpstr>
      <vt:lpstr>PowerPoint Presentation</vt:lpstr>
      <vt:lpstr>Saturday Showcase</vt:lpstr>
      <vt:lpstr>Education Classes</vt:lpstr>
      <vt:lpstr>Volunteer</vt:lpstr>
      <vt:lpstr>Volunteering</vt:lpstr>
      <vt:lpstr>Volunteer Opportunity Examples </vt:lpstr>
      <vt:lpstr>IC&amp;C Resources</vt:lpstr>
      <vt:lpstr>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Allison Thompson</dc:creator>
  <cp:lastModifiedBy>Allison Thompson</cp:lastModifiedBy>
  <cp:revision>1</cp:revision>
  <cp:lastPrinted>2025-08-21T22:26:11Z</cp:lastPrinted>
  <dcterms:created xsi:type="dcterms:W3CDTF">2023-06-29T14:00:40Z</dcterms:created>
  <dcterms:modified xsi:type="dcterms:W3CDTF">2025-08-21T23:58:55Z</dcterms:modified>
</cp:coreProperties>
</file>